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4" r:id="rId3"/>
    <p:sldId id="259" r:id="rId4"/>
    <p:sldId id="257" r:id="rId5"/>
    <p:sldId id="261" r:id="rId6"/>
    <p:sldId id="258" r:id="rId7"/>
    <p:sldId id="260" r:id="rId8"/>
    <p:sldId id="262" r:id="rId9"/>
    <p:sldId id="281" r:id="rId10"/>
    <p:sldId id="263" r:id="rId11"/>
    <p:sldId id="280" r:id="rId12"/>
    <p:sldId id="279" r:id="rId13"/>
    <p:sldId id="264" r:id="rId14"/>
    <p:sldId id="270" r:id="rId15"/>
    <p:sldId id="267" r:id="rId16"/>
    <p:sldId id="265" r:id="rId17"/>
    <p:sldId id="266" r:id="rId18"/>
    <p:sldId id="268" r:id="rId19"/>
    <p:sldId id="271" r:id="rId20"/>
    <p:sldId id="272" r:id="rId21"/>
    <p:sldId id="273" r:id="rId22"/>
    <p:sldId id="274" r:id="rId23"/>
    <p:sldId id="269" r:id="rId24"/>
    <p:sldId id="282" r:id="rId25"/>
    <p:sldId id="275" r:id="rId26"/>
    <p:sldId id="283" r:id="rId27"/>
    <p:sldId id="276" r:id="rId28"/>
    <p:sldId id="277" r:id="rId29"/>
    <p:sldId id="285" r:id="rId30"/>
    <p:sldId id="278"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4" autoAdjust="0"/>
    <p:restoredTop sz="93515" autoAdjust="0"/>
  </p:normalViewPr>
  <p:slideViewPr>
    <p:cSldViewPr snapToGrid="0">
      <p:cViewPr varScale="1">
        <p:scale>
          <a:sx n="60" d="100"/>
          <a:sy n="60" d="100"/>
        </p:scale>
        <p:origin x="750" y="60"/>
      </p:cViewPr>
      <p:guideLst/>
    </p:cSldViewPr>
  </p:slideViewPr>
  <p:outlineViewPr>
    <p:cViewPr>
      <p:scale>
        <a:sx n="33" d="100"/>
        <a:sy n="33" d="100"/>
      </p:scale>
      <p:origin x="0" y="-4456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45FC9-FD64-46BA-9D64-7C5DE0AA055F}" type="datetimeFigureOut">
              <a:rPr lang="fr-FR" smtClean="0"/>
              <a:t>13/01/2025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5792C-5904-4C25-B3AD-CD7266A0ADA0}" type="slidenum">
              <a:rPr lang="fr-FR" smtClean="0"/>
              <a:t>‹N°›</a:t>
            </a:fld>
            <a:endParaRPr lang="fr-FR"/>
          </a:p>
        </p:txBody>
      </p:sp>
    </p:spTree>
    <p:extLst>
      <p:ext uri="{BB962C8B-B14F-4D97-AF65-F5344CB8AC3E}">
        <p14:creationId xmlns:p14="http://schemas.microsoft.com/office/powerpoint/2010/main" val="139984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u="sng" dirty="0">
                <a:solidFill>
                  <a:srgbClr val="000000"/>
                </a:solidFill>
                <a:effectLst/>
                <a:latin typeface="Helvetica" panose="020B0604020202020204" pitchFamily="34" charset="0"/>
                <a:ea typeface="Arial Unicode MS"/>
                <a:cs typeface="Arial Unicode MS"/>
              </a:rPr>
              <a:t>feedproxy.google.com</a:t>
            </a:r>
            <a:endParaRPr lang="fr-FR" sz="1800" dirty="0">
              <a:solidFill>
                <a:srgbClr val="000000"/>
              </a:solidFill>
              <a:effectLst/>
              <a:latin typeface="Helvetica" panose="020B0604020202020204" pitchFamily="34" charset="0"/>
              <a:ea typeface="Arial Unicode MS"/>
              <a:cs typeface="Arial Unicode MS"/>
            </a:endParaRPr>
          </a:p>
          <a:p>
            <a:endParaRPr lang="fr-FR" dirty="0"/>
          </a:p>
        </p:txBody>
      </p:sp>
      <p:sp>
        <p:nvSpPr>
          <p:cNvPr id="4" name="Espace réservé du numéro de diapositive 3"/>
          <p:cNvSpPr>
            <a:spLocks noGrp="1"/>
          </p:cNvSpPr>
          <p:nvPr>
            <p:ph type="sldNum" sz="quarter" idx="5"/>
          </p:nvPr>
        </p:nvSpPr>
        <p:spPr/>
        <p:txBody>
          <a:bodyPr/>
          <a:lstStyle/>
          <a:p>
            <a:fld id="{4C75792C-5904-4C25-B3AD-CD7266A0ADA0}" type="slidenum">
              <a:rPr lang="fr-FR" smtClean="0"/>
              <a:t>5</a:t>
            </a:fld>
            <a:endParaRPr lang="fr-FR"/>
          </a:p>
        </p:txBody>
      </p:sp>
    </p:spTree>
    <p:extLst>
      <p:ext uri="{BB962C8B-B14F-4D97-AF65-F5344CB8AC3E}">
        <p14:creationId xmlns:p14="http://schemas.microsoft.com/office/powerpoint/2010/main" val="163559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Cité par Vincent Lemire a</a:t>
            </a:r>
          </a:p>
        </p:txBody>
      </p:sp>
      <p:sp>
        <p:nvSpPr>
          <p:cNvPr id="4" name="Espace réservé du numéro de diapositive 3"/>
          <p:cNvSpPr>
            <a:spLocks noGrp="1"/>
          </p:cNvSpPr>
          <p:nvPr>
            <p:ph type="sldNum" sz="quarter" idx="5"/>
          </p:nvPr>
        </p:nvSpPr>
        <p:spPr/>
        <p:txBody>
          <a:bodyPr/>
          <a:lstStyle/>
          <a:p>
            <a:fld id="{4C75792C-5904-4C25-B3AD-CD7266A0ADA0}" type="slidenum">
              <a:rPr lang="fr-FR" smtClean="0"/>
              <a:t>11</a:t>
            </a:fld>
            <a:endParaRPr lang="fr-FR"/>
          </a:p>
        </p:txBody>
      </p:sp>
    </p:spTree>
    <p:extLst>
      <p:ext uri="{BB962C8B-B14F-4D97-AF65-F5344CB8AC3E}">
        <p14:creationId xmlns:p14="http://schemas.microsoft.com/office/powerpoint/2010/main" val="360534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Histoire de Jérusalem, Vincent Lemire, 2022</a:t>
            </a:r>
          </a:p>
        </p:txBody>
      </p:sp>
      <p:sp>
        <p:nvSpPr>
          <p:cNvPr id="4" name="Espace réservé du numéro de diapositive 3"/>
          <p:cNvSpPr>
            <a:spLocks noGrp="1"/>
          </p:cNvSpPr>
          <p:nvPr>
            <p:ph type="sldNum" sz="quarter" idx="5"/>
          </p:nvPr>
        </p:nvSpPr>
        <p:spPr/>
        <p:txBody>
          <a:bodyPr/>
          <a:lstStyle/>
          <a:p>
            <a:fld id="{4C75792C-5904-4C25-B3AD-CD7266A0ADA0}" type="slidenum">
              <a:rPr lang="fr-FR" smtClean="0"/>
              <a:t>12</a:t>
            </a:fld>
            <a:endParaRPr lang="fr-FR"/>
          </a:p>
        </p:txBody>
      </p:sp>
    </p:spTree>
    <p:extLst>
      <p:ext uri="{BB962C8B-B14F-4D97-AF65-F5344CB8AC3E}">
        <p14:creationId xmlns:p14="http://schemas.microsoft.com/office/powerpoint/2010/main" val="196251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8A3816-4F6E-0146-4AA0-8E921DFC7F8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E10003A-87C8-C550-2420-CC2BB9E72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82BE7A0-947A-7707-8783-AA534BF7C814}"/>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8F5DB3FC-C099-FBC4-F6B9-6B4239F580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5D54E0-4FA0-FA11-6BCF-34E706B57AEF}"/>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428982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E8326-93D5-2B10-D3F1-CD144060C57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8E43379-0750-6C63-318E-4F87B4649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7CE95B-F88E-9037-155F-BA078FD39DFD}"/>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8D8ED0B7-522E-BEB3-B6A2-E6192F694D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149130-FA60-8796-AEE7-488CC5289091}"/>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112807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0E17B45-490B-EEE1-B688-F885029C925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C9CF78-8655-522E-7891-18E59D040E2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500D82-DE4B-B4BE-37FF-2B048F1CA0AF}"/>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5480BE74-A0BA-54BB-F19D-BB6FBF566B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19E342-1C8F-4D8C-D6D1-CB3255488E71}"/>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38255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80F1B-524B-A002-3831-0B9EDF0954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0FBD69-926C-D608-C2C7-1F90D5D86A5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46275B-9F1D-9AB5-7EC5-B3E90A65D1D6}"/>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E5945D23-2489-11D4-6209-6D5F08BE93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D2B2C2-BD1F-0065-3151-C6EDA85C8137}"/>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341659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80E869-B462-39C5-8253-CA5D86F8D5B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F9C8AA3-2049-9215-F4A8-2A5C2F970A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ED9E96B-262C-C6D7-6948-D93BC37653DA}"/>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02DF0395-671E-774D-E239-EE38BF834E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DD0A5F-28D2-EF29-775B-A5DCA8262AF8}"/>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162678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8203C1-E593-066B-00C8-5FE74926D6C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7C9E6DC-C934-8A46-DED6-E581889C771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BE6B76B-0487-376B-434E-F26AF5538BC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B0C7AEA-9806-6A85-C3BB-C1503A78C5C4}"/>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985B31F3-A97C-2E64-2556-39588BD695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6084D5-FD59-36F3-9EF0-227AB7C18295}"/>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2318747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FA8CFC-46E9-65FF-73EA-3C446F980FE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02B4D3-5850-C9C0-C275-40D0B0A364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1B8187-3312-213C-227E-EC8EE508447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BC2737-C37B-B75C-D3E5-7E4C588B4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4DD8CB6-8270-9B18-FC4D-559080D38D2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63C471A-AAAF-4870-90F1-CC48F05A9617}"/>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8" name="Espace réservé du pied de page 7">
            <a:extLst>
              <a:ext uri="{FF2B5EF4-FFF2-40B4-BE49-F238E27FC236}">
                <a16:creationId xmlns:a16="http://schemas.microsoft.com/office/drawing/2014/main" id="{719F0BCE-ECB8-9EEC-F64D-A43540D7E4D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766C029-1A25-967B-1DF4-50D190792AFA}"/>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135341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1F700A-0EE2-B038-C9C7-BC46756523D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863BC8-5058-80B6-BC3E-E200F9CC4D5D}"/>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4" name="Espace réservé du pied de page 3">
            <a:extLst>
              <a:ext uri="{FF2B5EF4-FFF2-40B4-BE49-F238E27FC236}">
                <a16:creationId xmlns:a16="http://schemas.microsoft.com/office/drawing/2014/main" id="{22ED9CB6-2569-D065-4574-D472CCF74CE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F422643-F174-DDA7-A3FB-D3FEB72EFC0D}"/>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190528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5A90BE5-1EC7-304D-486D-06FE3B4895C9}"/>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3" name="Espace réservé du pied de page 2">
            <a:extLst>
              <a:ext uri="{FF2B5EF4-FFF2-40B4-BE49-F238E27FC236}">
                <a16:creationId xmlns:a16="http://schemas.microsoft.com/office/drawing/2014/main" id="{4D52E393-F45A-F2F0-9399-DDE0A28813D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B70A1B3-7F36-F322-7FE9-ACC637A4F833}"/>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216525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B32BCD-BAE4-5509-4743-D50D4631C6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62551C5-0BAD-FB55-4464-4B607F749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015799D-86FA-6585-EDBE-D6BD37E0E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B08B463-25E5-5FA1-260B-CD62900D3FC1}"/>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2BEE935B-5036-11F4-88AC-2421A2609A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8B2504-6A43-C7FE-0ED0-B40DF2E0CE67}"/>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377603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A33A8-49DA-779D-165E-CFE0A9C727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76CD23F-0EDD-0D91-9F66-9EBB5879F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568A67F-73A8-0775-D30F-C63389A8D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9D0721-AEBE-25A2-C8BD-3CC2974CF542}"/>
              </a:ext>
            </a:extLst>
          </p:cNvPr>
          <p:cNvSpPr>
            <a:spLocks noGrp="1"/>
          </p:cNvSpPr>
          <p:nvPr>
            <p:ph type="dt" sz="half" idx="10"/>
          </p:nvPr>
        </p:nvSpPr>
        <p:spPr/>
        <p:txBody>
          <a:bodyPr/>
          <a:lstStyle/>
          <a:p>
            <a:fld id="{298E74D4-AF91-461E-9405-3EC009B686AB}" type="datetimeFigureOut">
              <a:rPr lang="fr-FR" smtClean="0"/>
              <a:t>13/01/2025</a:t>
            </a:fld>
            <a:endParaRPr lang="fr-FR"/>
          </a:p>
        </p:txBody>
      </p:sp>
      <p:sp>
        <p:nvSpPr>
          <p:cNvPr id="6" name="Espace réservé du pied de page 5">
            <a:extLst>
              <a:ext uri="{FF2B5EF4-FFF2-40B4-BE49-F238E27FC236}">
                <a16:creationId xmlns:a16="http://schemas.microsoft.com/office/drawing/2014/main" id="{999AAA38-7F6E-F8AC-006D-7609559FA2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A103D7-1F34-6871-7DC4-95EF861E87D3}"/>
              </a:ext>
            </a:extLst>
          </p:cNvPr>
          <p:cNvSpPr>
            <a:spLocks noGrp="1"/>
          </p:cNvSpPr>
          <p:nvPr>
            <p:ph type="sldNum" sz="quarter" idx="12"/>
          </p:nvPr>
        </p:nvSpPr>
        <p:spPr/>
        <p:txBody>
          <a:bodyPr/>
          <a:lstStyle/>
          <a:p>
            <a:fld id="{5F3402F2-5870-4860-998E-E9A893D2A9E0}" type="slidenum">
              <a:rPr lang="fr-FR" smtClean="0"/>
              <a:t>‹N°›</a:t>
            </a:fld>
            <a:endParaRPr lang="fr-FR"/>
          </a:p>
        </p:txBody>
      </p:sp>
    </p:spTree>
    <p:extLst>
      <p:ext uri="{BB962C8B-B14F-4D97-AF65-F5344CB8AC3E}">
        <p14:creationId xmlns:p14="http://schemas.microsoft.com/office/powerpoint/2010/main" val="131239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531983-DAD9-FA97-5F92-E5FC19447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2A57498-8E88-C635-748C-3231A75DD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CF6AB1-011B-E587-471B-A2EC8FB9F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8E74D4-AF91-461E-9405-3EC009B686AB}" type="datetimeFigureOut">
              <a:rPr lang="fr-FR" smtClean="0"/>
              <a:t>13/01/2025</a:t>
            </a:fld>
            <a:endParaRPr lang="fr-FR"/>
          </a:p>
        </p:txBody>
      </p:sp>
      <p:sp>
        <p:nvSpPr>
          <p:cNvPr id="5" name="Espace réservé du pied de page 4">
            <a:extLst>
              <a:ext uri="{FF2B5EF4-FFF2-40B4-BE49-F238E27FC236}">
                <a16:creationId xmlns:a16="http://schemas.microsoft.com/office/drawing/2014/main" id="{13FD3E9F-AE54-9B46-E750-2404ADD4C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B44F3DD-A238-9440-02D2-732E0DD20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3402F2-5870-4860-998E-E9A893D2A9E0}" type="slidenum">
              <a:rPr lang="fr-FR" smtClean="0"/>
              <a:t>‹N°›</a:t>
            </a:fld>
            <a:endParaRPr lang="fr-FR"/>
          </a:p>
        </p:txBody>
      </p:sp>
    </p:spTree>
    <p:extLst>
      <p:ext uri="{BB962C8B-B14F-4D97-AF65-F5344CB8AC3E}">
        <p14:creationId xmlns:p14="http://schemas.microsoft.com/office/powerpoint/2010/main" val="178070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24.xml"/><Relationship Id="rId26" Type="http://schemas.openxmlformats.org/officeDocument/2006/relationships/slide" Target="slide27.xml"/><Relationship Id="rId3" Type="http://schemas.openxmlformats.org/officeDocument/2006/relationships/slide" Target="slide4.xml"/><Relationship Id="rId21" Type="http://schemas.openxmlformats.org/officeDocument/2006/relationships/slide" Target="slide20.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7.xml"/><Relationship Id="rId25" Type="http://schemas.openxmlformats.org/officeDocument/2006/relationships/slide" Target="slide26.xml"/><Relationship Id="rId2" Type="http://schemas.openxmlformats.org/officeDocument/2006/relationships/slide" Target="slide3.xml"/><Relationship Id="rId16" Type="http://schemas.openxmlformats.org/officeDocument/2006/relationships/slide" Target="slide16.xml"/><Relationship Id="rId20"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1.xml"/><Relationship Id="rId24" Type="http://schemas.openxmlformats.org/officeDocument/2006/relationships/slide" Target="slide25.xml"/><Relationship Id="rId5" Type="http://schemas.openxmlformats.org/officeDocument/2006/relationships/slide" Target="slide6.xml"/><Relationship Id="rId15" Type="http://schemas.openxmlformats.org/officeDocument/2006/relationships/slide" Target="slide23.xml"/><Relationship Id="rId23" Type="http://schemas.openxmlformats.org/officeDocument/2006/relationships/slide" Target="slide22.xml"/><Relationship Id="rId28" Type="http://schemas.openxmlformats.org/officeDocument/2006/relationships/slide" Target="slide3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1.xml"/><Relationship Id="rId27" Type="http://schemas.openxmlformats.org/officeDocument/2006/relationships/slide" Target="slide28.xml"/></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saintebible.com/genesis/2-11.htm" TargetMode="External"/><Relationship Id="rId2" Type="http://schemas.openxmlformats.org/officeDocument/2006/relationships/hyperlink" Target="https://saintebible.com/genesis/2-10.htm"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hyperlink" Target="https://saintebible.com/genesis/2-14.htm" TargetMode="External"/><Relationship Id="rId4" Type="http://schemas.openxmlformats.org/officeDocument/2006/relationships/hyperlink" Target="https://saintebible.com/genesis/2-13.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saintebible.com/psalms/78-16.htm" TargetMode="External"/><Relationship Id="rId2" Type="http://schemas.openxmlformats.org/officeDocument/2006/relationships/hyperlink" Target="https://saintebible.com/psalms/78-15.htm" TargetMode="Externa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26CB1-60B3-AC6A-92E6-951E42FACA00}"/>
              </a:ext>
            </a:extLst>
          </p:cNvPr>
          <p:cNvSpPr>
            <a:spLocks noGrp="1"/>
          </p:cNvSpPr>
          <p:nvPr>
            <p:ph type="ctrTitle"/>
          </p:nvPr>
        </p:nvSpPr>
        <p:spPr/>
        <p:txBody>
          <a:bodyPr/>
          <a:lstStyle/>
          <a:p>
            <a:r>
              <a:rPr lang="fr-FR" dirty="0">
                <a:solidFill>
                  <a:schemeClr val="tx2">
                    <a:lumMod val="75000"/>
                    <a:lumOff val="25000"/>
                  </a:schemeClr>
                </a:solidFill>
              </a:rPr>
              <a:t>L’eau dans la Bible</a:t>
            </a:r>
          </a:p>
        </p:txBody>
      </p:sp>
      <p:sp>
        <p:nvSpPr>
          <p:cNvPr id="3" name="Sous-titre 2">
            <a:extLst>
              <a:ext uri="{FF2B5EF4-FFF2-40B4-BE49-F238E27FC236}">
                <a16:creationId xmlns:a16="http://schemas.microsoft.com/office/drawing/2014/main" id="{EED8CD3E-BBCA-C573-7D28-4DA29584532F}"/>
              </a:ext>
            </a:extLst>
          </p:cNvPr>
          <p:cNvSpPr>
            <a:spLocks noGrp="1"/>
          </p:cNvSpPr>
          <p:nvPr>
            <p:ph type="subTitle" idx="1"/>
          </p:nvPr>
        </p:nvSpPr>
        <p:spPr>
          <a:xfrm>
            <a:off x="5983704" y="5045827"/>
            <a:ext cx="5662863" cy="1050173"/>
          </a:xfrm>
        </p:spPr>
        <p:txBody>
          <a:bodyPr/>
          <a:lstStyle/>
          <a:p>
            <a:pPr algn="r"/>
            <a:r>
              <a:rPr lang="fr-FR" dirty="0"/>
              <a:t>Arnaud du Crest</a:t>
            </a:r>
          </a:p>
          <a:p>
            <a:pPr algn="r"/>
            <a:r>
              <a:rPr lang="fr-FR" dirty="0"/>
              <a:t>Dimanche 12 janvier 2025, Carquefou</a:t>
            </a:r>
          </a:p>
        </p:txBody>
      </p:sp>
    </p:spTree>
    <p:extLst>
      <p:ext uri="{BB962C8B-B14F-4D97-AF65-F5344CB8AC3E}">
        <p14:creationId xmlns:p14="http://schemas.microsoft.com/office/powerpoint/2010/main" val="1289296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E1641BD-8B15-8937-1413-6602E0CEE61F}"/>
              </a:ext>
            </a:extLst>
          </p:cNvPr>
          <p:cNvSpPr>
            <a:spLocks noGrp="1"/>
          </p:cNvSpPr>
          <p:nvPr>
            <p:ph type="title"/>
          </p:nvPr>
        </p:nvSpPr>
        <p:spPr/>
        <p:txBody>
          <a:bodyPr/>
          <a:lstStyle/>
          <a:p>
            <a:pPr algn="ctr"/>
            <a:r>
              <a:rPr lang="fr-FR" dirty="0"/>
              <a:t>L’eau rare et abondante</a:t>
            </a:r>
          </a:p>
        </p:txBody>
      </p:sp>
      <p:sp>
        <p:nvSpPr>
          <p:cNvPr id="5" name="Espace réservé du contenu 4">
            <a:extLst>
              <a:ext uri="{FF2B5EF4-FFF2-40B4-BE49-F238E27FC236}">
                <a16:creationId xmlns:a16="http://schemas.microsoft.com/office/drawing/2014/main" id="{C158EDDF-B969-DBA6-8883-455E03486D21}"/>
              </a:ext>
            </a:extLst>
          </p:cNvPr>
          <p:cNvSpPr>
            <a:spLocks noGrp="1"/>
          </p:cNvSpPr>
          <p:nvPr>
            <p:ph sz="half" idx="1"/>
          </p:nvPr>
        </p:nvSpPr>
        <p:spPr>
          <a:xfrm>
            <a:off x="6096000" y="1921878"/>
            <a:ext cx="5181600" cy="4351338"/>
          </a:xfrm>
        </p:spPr>
        <p:txBody>
          <a:bodyPr>
            <a:normAutofit/>
          </a:bodyPr>
          <a:lstStyle/>
          <a:p>
            <a:r>
              <a:rPr lang="fr-FR" i="1" kern="100" dirty="0">
                <a:effectLst/>
                <a:latin typeface="Aptos" panose="02110004020202020204"/>
                <a:ea typeface="Aptos" panose="02110004020202020204"/>
                <a:cs typeface="Times New Roman" panose="02020603050405020304" pitchFamily="18" charset="0"/>
              </a:rPr>
              <a:t>Apportez à la maison du trésor toutes les dîmes, Afin qu'il y ait de la nourriture dans ma maison; Mettez-moi de la sorte à l'épreuve, Dit l'Eternel des armées. Et vous verrez si je n'ouvre pas pour vous les écluses des cieux, Si je ne répands pas sur vous la bénédiction en abondance.</a:t>
            </a:r>
            <a:r>
              <a:rPr lang="fr-FR" kern="100" dirty="0">
                <a:effectLst/>
                <a:latin typeface="Aptos" panose="02110004020202020204"/>
                <a:ea typeface="Aptos" panose="02110004020202020204"/>
                <a:cs typeface="Times New Roman" panose="02020603050405020304" pitchFamily="18" charset="0"/>
              </a:rPr>
              <a:t> (Malachie 3, 10)</a:t>
            </a:r>
          </a:p>
          <a:p>
            <a:endParaRPr lang="fr-FR" sz="4000" dirty="0"/>
          </a:p>
        </p:txBody>
      </p:sp>
      <p:sp>
        <p:nvSpPr>
          <p:cNvPr id="6" name="Espace réservé du contenu 5">
            <a:extLst>
              <a:ext uri="{FF2B5EF4-FFF2-40B4-BE49-F238E27FC236}">
                <a16:creationId xmlns:a16="http://schemas.microsoft.com/office/drawing/2014/main" id="{6501ACD3-EA44-A8F0-C315-E6A65DB00AC1}"/>
              </a:ext>
            </a:extLst>
          </p:cNvPr>
          <p:cNvSpPr>
            <a:spLocks noGrp="1"/>
          </p:cNvSpPr>
          <p:nvPr>
            <p:ph sz="half" idx="2"/>
          </p:nvPr>
        </p:nvSpPr>
        <p:spPr>
          <a:xfrm>
            <a:off x="717884" y="1921878"/>
            <a:ext cx="5181600" cy="4351338"/>
          </a:xfrm>
        </p:spPr>
        <p:txBody>
          <a:bodyPr>
            <a:normAutofit/>
          </a:bodyPr>
          <a:lstStyle/>
          <a:p>
            <a:r>
              <a:rPr lang="fr-FR" i="1" dirty="0">
                <a:effectLst/>
                <a:latin typeface="Aptos" panose="02110004020202020204"/>
                <a:ea typeface="Aptos" panose="02110004020202020204"/>
                <a:cs typeface="Times New Roman" panose="02020603050405020304" pitchFamily="18" charset="0"/>
              </a:rPr>
              <a:t>Pourquoi avez-vous fait venir l'assemblée de l'Éternel dans ce désert, pour que nous y mourions, nous et notre bétail? Pourquoi nous avez-vous fait monter hors d'Égypte, pour nous amener dans ce méchant lieu? Ce n'est pas un lieu où l'on puisse semer, et il n'y a ni figuier, ni vigne, ni grenadier, ni d'eau à boire. (Nb 20, 1-3)</a:t>
            </a:r>
            <a:endParaRPr lang="fr-FR" sz="4000" dirty="0"/>
          </a:p>
        </p:txBody>
      </p:sp>
      <p:sp>
        <p:nvSpPr>
          <p:cNvPr id="2" name="Flèche : gauche 1">
            <a:hlinkClick r:id="rId2" action="ppaction://hlinksldjump"/>
            <a:extLst>
              <a:ext uri="{FF2B5EF4-FFF2-40B4-BE49-F238E27FC236}">
                <a16:creationId xmlns:a16="http://schemas.microsoft.com/office/drawing/2014/main" id="{45E2ABAC-9D7C-54CC-96EF-E8DE5EB2A19E}"/>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9247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2D6C1E-E458-9325-2743-99EA741C0856}"/>
              </a:ext>
            </a:extLst>
          </p:cNvPr>
          <p:cNvSpPr>
            <a:spLocks noGrp="1"/>
          </p:cNvSpPr>
          <p:nvPr>
            <p:ph type="title"/>
          </p:nvPr>
        </p:nvSpPr>
        <p:spPr/>
        <p:txBody>
          <a:bodyPr/>
          <a:lstStyle/>
          <a:p>
            <a:pPr algn="ctr"/>
            <a:r>
              <a:rPr lang="fr-FR" dirty="0"/>
              <a:t>Jérusalem l’eau contre l’ennemi</a:t>
            </a:r>
          </a:p>
        </p:txBody>
      </p:sp>
      <p:sp>
        <p:nvSpPr>
          <p:cNvPr id="3" name="Espace réservé du contenu 2">
            <a:extLst>
              <a:ext uri="{FF2B5EF4-FFF2-40B4-BE49-F238E27FC236}">
                <a16:creationId xmlns:a16="http://schemas.microsoft.com/office/drawing/2014/main" id="{968E35C2-45C9-3ED9-6BCE-BD0E343DFCEE}"/>
              </a:ext>
            </a:extLst>
          </p:cNvPr>
          <p:cNvSpPr>
            <a:spLocks noGrp="1"/>
          </p:cNvSpPr>
          <p:nvPr>
            <p:ph idx="1"/>
          </p:nvPr>
        </p:nvSpPr>
        <p:spPr>
          <a:xfrm>
            <a:off x="838200" y="1524000"/>
            <a:ext cx="10515600" cy="4652963"/>
          </a:xfrm>
        </p:spPr>
        <p:txBody>
          <a:bodyPr>
            <a:normAutofit fontScale="92500" lnSpcReduction="10000"/>
          </a:bodyPr>
          <a:lstStyle/>
          <a:p>
            <a:pPr marL="0" indent="0">
              <a:buNone/>
            </a:pPr>
            <a:r>
              <a:rPr lang="fr-FR" sz="3600" i="1" kern="100" dirty="0">
                <a:effectLst/>
                <a:latin typeface="Aptos" panose="02110004020202020204"/>
                <a:ea typeface="Aptos" panose="02110004020202020204"/>
                <a:cs typeface="Times New Roman" panose="02020603050405020304" pitchFamily="18" charset="0"/>
              </a:rPr>
              <a:t>Ézéchias, observant que Sennachérib, en arrivant, se proposait d’attaquer Jérusalem, décida avec ses officiers et ses preux d’obstruer les eaux des sources qui se trouvaient à l’extérieur de la ville. Ceux-ci lui prêtèrent leur concours et beaucoup de gens se groupèrent pour obstruer toutes les sources ainsi que les cours d’eau qui coulaient dans les terres : </a:t>
            </a:r>
          </a:p>
          <a:p>
            <a:pPr marL="0" indent="0">
              <a:buNone/>
            </a:pPr>
            <a:r>
              <a:rPr lang="fr-FR" sz="3600" i="1" kern="100" dirty="0">
                <a:solidFill>
                  <a:schemeClr val="tx2">
                    <a:lumMod val="75000"/>
                    <a:lumOff val="25000"/>
                  </a:schemeClr>
                </a:solidFill>
                <a:effectLst/>
                <a:latin typeface="Aptos" panose="02110004020202020204"/>
                <a:ea typeface="Aptos" panose="02110004020202020204"/>
                <a:cs typeface="Times New Roman" panose="02020603050405020304" pitchFamily="18" charset="0"/>
              </a:rPr>
              <a:t>“Pourquoi, disaient-ils, les rois d’Assyrie trouveraient-ils à leur arrivée des eaux abondantes ?”</a:t>
            </a:r>
          </a:p>
          <a:p>
            <a:pPr marL="0" indent="0">
              <a:buNone/>
            </a:pPr>
            <a:r>
              <a:rPr lang="fr-FR" sz="3600" i="1" kern="100" dirty="0">
                <a:effectLst/>
                <a:latin typeface="Aptos" panose="02110004020202020204"/>
                <a:ea typeface="Aptos" panose="02110004020202020204"/>
                <a:cs typeface="Times New Roman" panose="02020603050405020304" pitchFamily="18" charset="0"/>
              </a:rPr>
              <a:t>(Chroniques, II, 32, 2-4).</a:t>
            </a:r>
            <a:endParaRPr lang="fr-FR" sz="3600" kern="100" dirty="0">
              <a:effectLst/>
              <a:latin typeface="Aptos" panose="02110004020202020204"/>
              <a:ea typeface="Aptos" panose="02110004020202020204"/>
              <a:cs typeface="Times New Roman" panose="02020603050405020304" pitchFamily="18" charset="0"/>
            </a:endParaRPr>
          </a:p>
          <a:p>
            <a:endParaRPr lang="fr-FR" sz="3600" dirty="0"/>
          </a:p>
        </p:txBody>
      </p:sp>
      <p:sp>
        <p:nvSpPr>
          <p:cNvPr id="4" name="Flèche : gauche 3">
            <a:hlinkClick r:id="rId3" action="ppaction://hlinksldjump"/>
            <a:extLst>
              <a:ext uri="{FF2B5EF4-FFF2-40B4-BE49-F238E27FC236}">
                <a16:creationId xmlns:a16="http://schemas.microsoft.com/office/drawing/2014/main" id="{64FEE75D-85FE-C9C3-AEAA-0B49D5E5A94F}"/>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0431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C84CA-85A9-72A7-B36C-A20B6D100FDE}"/>
              </a:ext>
            </a:extLst>
          </p:cNvPr>
          <p:cNvSpPr>
            <a:spLocks noGrp="1"/>
          </p:cNvSpPr>
          <p:nvPr>
            <p:ph type="title"/>
          </p:nvPr>
        </p:nvSpPr>
        <p:spPr>
          <a:xfrm>
            <a:off x="838200" y="0"/>
            <a:ext cx="10515600" cy="920667"/>
          </a:xfrm>
        </p:spPr>
        <p:txBody>
          <a:bodyPr/>
          <a:lstStyle/>
          <a:p>
            <a:pPr algn="ctr"/>
            <a:r>
              <a:rPr lang="fr-FR" dirty="0"/>
              <a:t>L’eau pour Jérusalem</a:t>
            </a:r>
          </a:p>
        </p:txBody>
      </p:sp>
      <p:pic>
        <p:nvPicPr>
          <p:cNvPr id="5" name="Image 4">
            <a:extLst>
              <a:ext uri="{FF2B5EF4-FFF2-40B4-BE49-F238E27FC236}">
                <a16:creationId xmlns:a16="http://schemas.microsoft.com/office/drawing/2014/main" id="{0B8A4DFD-323B-9F53-59A1-991AF260C33A}"/>
              </a:ext>
            </a:extLst>
          </p:cNvPr>
          <p:cNvPicPr>
            <a:picLocks noChangeAspect="1"/>
          </p:cNvPicPr>
          <p:nvPr/>
        </p:nvPicPr>
        <p:blipFill>
          <a:blip r:embed="rId3"/>
          <a:srcRect l="19824" t="1402" r="16363" b="2088"/>
          <a:stretch/>
        </p:blipFill>
        <p:spPr>
          <a:xfrm rot="5400000">
            <a:off x="3405254" y="-2003325"/>
            <a:ext cx="5752851" cy="11600835"/>
          </a:xfrm>
          <a:prstGeom prst="rect">
            <a:avLst/>
          </a:prstGeom>
        </p:spPr>
      </p:pic>
      <p:sp>
        <p:nvSpPr>
          <p:cNvPr id="6" name="ZoneTexte 5">
            <a:extLst>
              <a:ext uri="{FF2B5EF4-FFF2-40B4-BE49-F238E27FC236}">
                <a16:creationId xmlns:a16="http://schemas.microsoft.com/office/drawing/2014/main" id="{6F5DE60E-D982-5FBE-D8F1-9758762A2A9A}"/>
              </a:ext>
            </a:extLst>
          </p:cNvPr>
          <p:cNvSpPr txBox="1"/>
          <p:nvPr/>
        </p:nvSpPr>
        <p:spPr>
          <a:xfrm>
            <a:off x="721894" y="1989221"/>
            <a:ext cx="2245895" cy="369332"/>
          </a:xfrm>
          <a:prstGeom prst="rect">
            <a:avLst/>
          </a:prstGeom>
          <a:noFill/>
        </p:spPr>
        <p:txBody>
          <a:bodyPr wrap="square" rtlCol="0">
            <a:spAutoFit/>
          </a:bodyPr>
          <a:lstStyle/>
          <a:p>
            <a:r>
              <a:rPr lang="fr-FR" dirty="0"/>
              <a:t>Ben Sira le Sage, 48</a:t>
            </a:r>
          </a:p>
        </p:txBody>
      </p:sp>
      <p:sp>
        <p:nvSpPr>
          <p:cNvPr id="3" name="Flèche : gauche 2">
            <a:hlinkClick r:id="rId4" action="ppaction://hlinksldjump"/>
            <a:extLst>
              <a:ext uri="{FF2B5EF4-FFF2-40B4-BE49-F238E27FC236}">
                <a16:creationId xmlns:a16="http://schemas.microsoft.com/office/drawing/2014/main" id="{4ED01ADA-C1A8-3994-C823-4AFF2BDE9A3B}"/>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9493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C981C-0F29-E0CF-B459-0E9F865E8F9E}"/>
              </a:ext>
            </a:extLst>
          </p:cNvPr>
          <p:cNvSpPr>
            <a:spLocks noGrp="1"/>
          </p:cNvSpPr>
          <p:nvPr>
            <p:ph type="title"/>
          </p:nvPr>
        </p:nvSpPr>
        <p:spPr>
          <a:xfrm>
            <a:off x="838200" y="365125"/>
            <a:ext cx="10515600" cy="1142833"/>
          </a:xfrm>
        </p:spPr>
        <p:txBody>
          <a:bodyPr>
            <a:normAutofit fontScale="90000"/>
          </a:bodyPr>
          <a:lstStyle/>
          <a:p>
            <a:pPr algn="ctr"/>
            <a:r>
              <a:rPr lang="fr-FR" dirty="0"/>
              <a:t>Eclairage : crues et sécheresses des cours d’eau</a:t>
            </a:r>
          </a:p>
        </p:txBody>
      </p:sp>
      <p:pic>
        <p:nvPicPr>
          <p:cNvPr id="7" name="Espace réservé du contenu 6">
            <a:extLst>
              <a:ext uri="{FF2B5EF4-FFF2-40B4-BE49-F238E27FC236}">
                <a16:creationId xmlns:a16="http://schemas.microsoft.com/office/drawing/2014/main" id="{64E59CF3-3820-8404-4B7E-461883C3A3EF}"/>
              </a:ext>
            </a:extLst>
          </p:cNvPr>
          <p:cNvPicPr>
            <a:picLocks noGrp="1" noChangeAspect="1"/>
          </p:cNvPicPr>
          <p:nvPr>
            <p:ph idx="1"/>
          </p:nvPr>
        </p:nvPicPr>
        <p:blipFill>
          <a:blip r:embed="rId2"/>
          <a:stretch>
            <a:fillRect/>
          </a:stretch>
        </p:blipFill>
        <p:spPr>
          <a:xfrm>
            <a:off x="-59600" y="1507958"/>
            <a:ext cx="12120661" cy="5117431"/>
          </a:xfrm>
        </p:spPr>
      </p:pic>
      <p:sp>
        <p:nvSpPr>
          <p:cNvPr id="3" name="Flèche : gauche 2">
            <a:hlinkClick r:id="rId3" action="ppaction://hlinksldjump"/>
            <a:extLst>
              <a:ext uri="{FF2B5EF4-FFF2-40B4-BE49-F238E27FC236}">
                <a16:creationId xmlns:a16="http://schemas.microsoft.com/office/drawing/2014/main" id="{1608C73B-2F06-40BF-C987-A10C599BCF92}"/>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1154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9E9485B-94B6-B931-11D0-2C2D32E1BC40}"/>
              </a:ext>
            </a:extLst>
          </p:cNvPr>
          <p:cNvSpPr>
            <a:spLocks noGrp="1"/>
          </p:cNvSpPr>
          <p:nvPr>
            <p:ph type="title"/>
          </p:nvPr>
        </p:nvSpPr>
        <p:spPr/>
        <p:txBody>
          <a:bodyPr/>
          <a:lstStyle/>
          <a:p>
            <a:pPr algn="ctr"/>
            <a:r>
              <a:rPr lang="fr-FR" dirty="0"/>
              <a:t>Eclairage consommation d’eau</a:t>
            </a:r>
          </a:p>
        </p:txBody>
      </p:sp>
      <p:sp>
        <p:nvSpPr>
          <p:cNvPr id="6" name="Espace réservé du contenu 5">
            <a:extLst>
              <a:ext uri="{FF2B5EF4-FFF2-40B4-BE49-F238E27FC236}">
                <a16:creationId xmlns:a16="http://schemas.microsoft.com/office/drawing/2014/main" id="{0F9EF89D-5397-5F75-483E-4C56AB6568A9}"/>
              </a:ext>
            </a:extLst>
          </p:cNvPr>
          <p:cNvSpPr>
            <a:spLocks noGrp="1"/>
          </p:cNvSpPr>
          <p:nvPr>
            <p:ph idx="1"/>
          </p:nvPr>
        </p:nvSpPr>
        <p:spPr/>
        <p:txBody>
          <a:bodyPr>
            <a:normAutofit/>
          </a:bodyPr>
          <a:lstStyle/>
          <a:p>
            <a:pPr marL="0" indent="0">
              <a:lnSpc>
                <a:spcPct val="107000"/>
              </a:lnSpc>
              <a:spcAft>
                <a:spcPts val="800"/>
              </a:spcAft>
              <a:buNone/>
            </a:pPr>
            <a:r>
              <a:rPr lang="fr-FR" sz="3600" kern="100" dirty="0">
                <a:effectLst/>
                <a:latin typeface="Aptos" panose="02110004020202020204"/>
                <a:ea typeface="Aptos" panose="02110004020202020204"/>
                <a:cs typeface="Times New Roman" panose="02020603050405020304" pitchFamily="18" charset="0"/>
              </a:rPr>
              <a:t>Nous consommons 148 litres d’eau par personne et par jour (2024) ce qui correspond à 3 Mds m3 par an. Mais c’est une part minime par rapport à notre consommation totale : 22 Mds liées à la production (alimentaire, énergétique, industrielle…) et 15 Mds m3 d’importations (eau intégrée aux aliments, métaux et minéraux, vêtements…).</a:t>
            </a:r>
          </a:p>
        </p:txBody>
      </p:sp>
      <p:sp>
        <p:nvSpPr>
          <p:cNvPr id="2" name="Flèche : gauche 1">
            <a:hlinkClick r:id="rId2" action="ppaction://hlinksldjump"/>
            <a:extLst>
              <a:ext uri="{FF2B5EF4-FFF2-40B4-BE49-F238E27FC236}">
                <a16:creationId xmlns:a16="http://schemas.microsoft.com/office/drawing/2014/main" id="{EE1A441E-B007-D8E3-FA28-383A24B6F5F9}"/>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912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15E37-E00A-6161-3D56-F678E47E46AA}"/>
              </a:ext>
            </a:extLst>
          </p:cNvPr>
          <p:cNvSpPr>
            <a:spLocks noGrp="1"/>
          </p:cNvSpPr>
          <p:nvPr>
            <p:ph type="title"/>
          </p:nvPr>
        </p:nvSpPr>
        <p:spPr/>
        <p:txBody>
          <a:bodyPr/>
          <a:lstStyle/>
          <a:p>
            <a:pPr algn="ctr"/>
            <a:r>
              <a:rPr lang="fr-FR" dirty="0">
                <a:effectLst/>
                <a:latin typeface="Aptos" panose="02110004020202020204"/>
                <a:ea typeface="Aptos" panose="02110004020202020204"/>
                <a:cs typeface="Times New Roman" panose="02020603050405020304" pitchFamily="18" charset="0"/>
              </a:rPr>
              <a:t>L’eau un bienfait et un danger</a:t>
            </a:r>
            <a:br>
              <a:rPr lang="fr-FR" sz="1800" dirty="0">
                <a:effectLst/>
                <a:latin typeface="Aptos" panose="02110004020202020204"/>
                <a:ea typeface="Aptos" panose="02110004020202020204"/>
                <a:cs typeface="Times New Roman" panose="02020603050405020304" pitchFamily="18" charset="0"/>
              </a:rPr>
            </a:br>
            <a:r>
              <a:rPr lang="fr-FR" sz="4000" dirty="0">
                <a:effectLst/>
                <a:latin typeface="Aptos" panose="02110004020202020204"/>
                <a:ea typeface="Aptos" panose="02110004020202020204"/>
                <a:cs typeface="Times New Roman" panose="02020603050405020304" pitchFamily="18" charset="0"/>
              </a:rPr>
              <a:t>1 </a:t>
            </a:r>
            <a:r>
              <a:rPr lang="fr-FR" dirty="0"/>
              <a:t>L’océan</a:t>
            </a:r>
          </a:p>
        </p:txBody>
      </p:sp>
      <p:sp>
        <p:nvSpPr>
          <p:cNvPr id="4" name="Espace réservé du contenu 3">
            <a:extLst>
              <a:ext uri="{FF2B5EF4-FFF2-40B4-BE49-F238E27FC236}">
                <a16:creationId xmlns:a16="http://schemas.microsoft.com/office/drawing/2014/main" id="{200EE742-6624-4DD8-8B54-4230DC63935F}"/>
              </a:ext>
            </a:extLst>
          </p:cNvPr>
          <p:cNvSpPr>
            <a:spLocks noGrp="1"/>
          </p:cNvSpPr>
          <p:nvPr>
            <p:ph sz="half" idx="1"/>
          </p:nvPr>
        </p:nvSpPr>
        <p:spPr>
          <a:xfrm>
            <a:off x="838200" y="1690688"/>
            <a:ext cx="5181600" cy="3030602"/>
          </a:xfrm>
          <a:solidFill>
            <a:schemeClr val="accent6">
              <a:lumMod val="20000"/>
              <a:lumOff val="80000"/>
            </a:schemeClr>
          </a:solidFill>
        </p:spPr>
        <p:txBody>
          <a:bodyPr>
            <a:normAutofit fontScale="92500" lnSpcReduction="20000"/>
          </a:bodyPr>
          <a:lstStyle/>
          <a:p>
            <a:pPr marL="0" indent="0">
              <a:buNone/>
            </a:pPr>
            <a:r>
              <a:rPr lang="fr-FR" i="1" dirty="0">
                <a:solidFill>
                  <a:srgbClr val="000000"/>
                </a:solidFill>
                <a:effectLst/>
                <a:latin typeface="Helvetica" panose="020B0604020202020204" pitchFamily="34" charset="0"/>
                <a:ea typeface="Arial Unicode MS"/>
                <a:cs typeface="Arial Unicode MS"/>
              </a:rPr>
              <a:t>…Et voici, il s'éleva sur la mer une si grande tempête que la barque était couverte par les flots. Et lui, il dormait. Les disciples s'étant approchés le réveillèrent, et dirent: Seigneur, sauve-nous, nous périssons! Il leur dit: Pourquoi avez-vous peur, gens de peu de foi?</a:t>
            </a:r>
            <a:r>
              <a:rPr lang="fr-FR" dirty="0">
                <a:solidFill>
                  <a:srgbClr val="000000"/>
                </a:solidFill>
                <a:effectLst/>
                <a:latin typeface="Helvetica" panose="020B0604020202020204" pitchFamily="34" charset="0"/>
                <a:ea typeface="Arial Unicode MS"/>
                <a:cs typeface="Arial Unicode MS"/>
              </a:rPr>
              <a:t> </a:t>
            </a:r>
          </a:p>
          <a:p>
            <a:pPr marL="0" indent="0">
              <a:buNone/>
            </a:pPr>
            <a:r>
              <a:rPr lang="fr-FR" dirty="0">
                <a:solidFill>
                  <a:srgbClr val="000000"/>
                </a:solidFill>
                <a:effectLst/>
                <a:latin typeface="Helvetica" panose="020B0604020202020204" pitchFamily="34" charset="0"/>
                <a:ea typeface="Arial Unicode MS"/>
                <a:cs typeface="Arial Unicode MS"/>
              </a:rPr>
              <a:t>Mt 8, 24-26</a:t>
            </a:r>
          </a:p>
          <a:p>
            <a:pPr marL="0" indent="0">
              <a:buNone/>
            </a:pPr>
            <a:endParaRPr lang="fr-FR" sz="2400" dirty="0"/>
          </a:p>
        </p:txBody>
      </p:sp>
      <p:sp>
        <p:nvSpPr>
          <p:cNvPr id="5" name="Espace réservé du contenu 4">
            <a:extLst>
              <a:ext uri="{FF2B5EF4-FFF2-40B4-BE49-F238E27FC236}">
                <a16:creationId xmlns:a16="http://schemas.microsoft.com/office/drawing/2014/main" id="{28418A73-FE21-EBF3-91B7-B00A8DC2DC73}"/>
              </a:ext>
            </a:extLst>
          </p:cNvPr>
          <p:cNvSpPr>
            <a:spLocks noGrp="1"/>
          </p:cNvSpPr>
          <p:nvPr>
            <p:ph sz="half" idx="2"/>
          </p:nvPr>
        </p:nvSpPr>
        <p:spPr>
          <a:xfrm>
            <a:off x="6172200" y="1690688"/>
            <a:ext cx="5181600" cy="4740963"/>
          </a:xfrm>
          <a:solidFill>
            <a:schemeClr val="accent6">
              <a:lumMod val="20000"/>
              <a:lumOff val="80000"/>
            </a:schemeClr>
          </a:solidFill>
        </p:spPr>
        <p:txBody>
          <a:bodyPr>
            <a:noAutofit/>
          </a:bodyPr>
          <a:lstStyle/>
          <a:p>
            <a:pPr marL="0" indent="0">
              <a:buNone/>
            </a:pPr>
            <a:r>
              <a:rPr lang="fr-FR" sz="3200" i="1" dirty="0"/>
              <a:t>Alors il se leva, menaça les vents et la mer, et il y eut un grand calme. Ces hommes furent saisis d'étonnement: Quel est celui-ci, disaient-ils, à qui obéissent même les vents et la mer? </a:t>
            </a:r>
          </a:p>
          <a:p>
            <a:pPr marL="0" indent="0">
              <a:buNone/>
            </a:pPr>
            <a:r>
              <a:rPr lang="fr-FR" sz="3200" i="1" dirty="0"/>
              <a:t>Mt 8, 26-27</a:t>
            </a:r>
          </a:p>
          <a:p>
            <a:pPr marL="0" indent="0">
              <a:buNone/>
            </a:pPr>
            <a:br>
              <a:rPr lang="fr-FR" sz="3200" dirty="0"/>
            </a:br>
            <a:br>
              <a:rPr lang="fr-FR" sz="3200" dirty="0"/>
            </a:br>
            <a:endParaRPr lang="fr-FR" sz="3200" dirty="0"/>
          </a:p>
        </p:txBody>
      </p:sp>
      <p:sp>
        <p:nvSpPr>
          <p:cNvPr id="8" name="ZoneTexte 7">
            <a:extLst>
              <a:ext uri="{FF2B5EF4-FFF2-40B4-BE49-F238E27FC236}">
                <a16:creationId xmlns:a16="http://schemas.microsoft.com/office/drawing/2014/main" id="{70B3648C-6740-3655-194A-76B2A10B1C5B}"/>
              </a:ext>
            </a:extLst>
          </p:cNvPr>
          <p:cNvSpPr txBox="1"/>
          <p:nvPr/>
        </p:nvSpPr>
        <p:spPr>
          <a:xfrm>
            <a:off x="838200" y="4861991"/>
            <a:ext cx="5181600" cy="1569660"/>
          </a:xfrm>
          <a:prstGeom prst="rect">
            <a:avLst/>
          </a:prstGeom>
          <a:solidFill>
            <a:schemeClr val="tx2">
              <a:lumMod val="10000"/>
              <a:lumOff val="90000"/>
            </a:schemeClr>
          </a:solidFill>
        </p:spPr>
        <p:txBody>
          <a:bodyPr wrap="square">
            <a:spAutoFit/>
          </a:bodyPr>
          <a:lstStyle/>
          <a:p>
            <a:pPr marL="0" indent="0">
              <a:buNone/>
            </a:pPr>
            <a:r>
              <a:rPr lang="fr-FR" sz="2400" dirty="0"/>
              <a:t>Il apaise le mugissement des mers, le mugissement de leurs flots, </a:t>
            </a:r>
          </a:p>
          <a:p>
            <a:pPr marL="0" indent="0">
              <a:buNone/>
            </a:pPr>
            <a:r>
              <a:rPr lang="fr-FR" sz="2400" dirty="0"/>
              <a:t>Et le tumulte des peuples.</a:t>
            </a:r>
          </a:p>
          <a:p>
            <a:pPr marL="0" indent="0">
              <a:buNone/>
            </a:pPr>
            <a:r>
              <a:rPr lang="fr-FR" sz="2400" dirty="0"/>
              <a:t>Psaume 65, 7</a:t>
            </a:r>
          </a:p>
        </p:txBody>
      </p:sp>
      <p:sp>
        <p:nvSpPr>
          <p:cNvPr id="3" name="Flèche : gauche 2">
            <a:hlinkClick r:id="rId2" action="ppaction://hlinksldjump"/>
            <a:extLst>
              <a:ext uri="{FF2B5EF4-FFF2-40B4-BE49-F238E27FC236}">
                <a16:creationId xmlns:a16="http://schemas.microsoft.com/office/drawing/2014/main" id="{34AF0C2D-3116-503F-27D9-D393961C0ED9}"/>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754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83E458C-13CC-C454-21BE-3FA0744C757F}"/>
              </a:ext>
            </a:extLst>
          </p:cNvPr>
          <p:cNvSpPr>
            <a:spLocks noGrp="1"/>
          </p:cNvSpPr>
          <p:nvPr>
            <p:ph type="title"/>
          </p:nvPr>
        </p:nvSpPr>
        <p:spPr/>
        <p:txBody>
          <a:bodyPr>
            <a:normAutofit/>
          </a:bodyPr>
          <a:lstStyle/>
          <a:p>
            <a:pPr algn="ctr"/>
            <a:r>
              <a:rPr lang="fr-FR" dirty="0">
                <a:effectLst/>
                <a:latin typeface="Aptos" panose="02110004020202020204"/>
                <a:ea typeface="Aptos" panose="02110004020202020204"/>
                <a:cs typeface="Times New Roman" panose="02020603050405020304" pitchFamily="18" charset="0"/>
              </a:rPr>
              <a:t>3 Le déluge, source de mort et de nouvelle vie</a:t>
            </a:r>
            <a:endParaRPr lang="fr-FR" dirty="0"/>
          </a:p>
        </p:txBody>
      </p:sp>
      <p:sp>
        <p:nvSpPr>
          <p:cNvPr id="5" name="Espace réservé du contenu 4">
            <a:extLst>
              <a:ext uri="{FF2B5EF4-FFF2-40B4-BE49-F238E27FC236}">
                <a16:creationId xmlns:a16="http://schemas.microsoft.com/office/drawing/2014/main" id="{802F72BE-188B-60BE-AF99-CD31C0BEE54A}"/>
              </a:ext>
            </a:extLst>
          </p:cNvPr>
          <p:cNvSpPr>
            <a:spLocks noGrp="1"/>
          </p:cNvSpPr>
          <p:nvPr>
            <p:ph sz="half" idx="1"/>
          </p:nvPr>
        </p:nvSpPr>
        <p:spPr>
          <a:xfrm>
            <a:off x="914400" y="1825625"/>
            <a:ext cx="5181600" cy="4351338"/>
          </a:xfrm>
          <a:solidFill>
            <a:schemeClr val="accent2">
              <a:lumMod val="20000"/>
              <a:lumOff val="80000"/>
            </a:schemeClr>
          </a:solidFill>
        </p:spPr>
        <p:txBody>
          <a:bodyPr>
            <a:normAutofit/>
          </a:bodyPr>
          <a:lstStyle/>
          <a:p>
            <a:pPr marL="220980" indent="0">
              <a:lnSpc>
                <a:spcPct val="107000"/>
              </a:lnSpc>
              <a:spcAft>
                <a:spcPts val="800"/>
              </a:spcAft>
              <a:buNone/>
            </a:pPr>
            <a:r>
              <a:rPr lang="fr-FR" sz="2000" i="1" kern="100" baseline="30000" dirty="0">
                <a:effectLst/>
                <a:latin typeface="Aptos" panose="02110004020202020204"/>
                <a:ea typeface="Aptos" panose="02110004020202020204"/>
                <a:cs typeface="Times New Roman" panose="02020603050405020304" pitchFamily="18" charset="0"/>
              </a:rPr>
              <a:t>5 </a:t>
            </a:r>
            <a:r>
              <a:rPr lang="fr-FR" sz="2000" i="1" kern="100" dirty="0">
                <a:effectLst/>
                <a:latin typeface="Aptos" panose="02110004020202020204"/>
                <a:ea typeface="Aptos" panose="02110004020202020204"/>
                <a:cs typeface="Times New Roman" panose="02020603050405020304" pitchFamily="18" charset="0"/>
              </a:rPr>
              <a:t>L'Éternel vit que la méchanceté des hommes était grande sur la terre, et que toutes les pensées de leur cœur se portaient chaque jour uniquement vers le mal.</a:t>
            </a:r>
            <a:endParaRPr lang="fr-FR" sz="20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2000" i="1" kern="100" baseline="30000" dirty="0">
                <a:effectLst/>
                <a:latin typeface="Aptos" panose="02110004020202020204"/>
                <a:ea typeface="Aptos" panose="02110004020202020204"/>
                <a:cs typeface="Times New Roman" panose="02020603050405020304" pitchFamily="18" charset="0"/>
              </a:rPr>
              <a:t>6 </a:t>
            </a:r>
            <a:r>
              <a:rPr lang="fr-FR" sz="2000" i="1" kern="100" dirty="0">
                <a:effectLst/>
                <a:latin typeface="Aptos" panose="02110004020202020204"/>
                <a:ea typeface="Aptos" panose="02110004020202020204"/>
                <a:cs typeface="Times New Roman" panose="02020603050405020304" pitchFamily="18" charset="0"/>
              </a:rPr>
              <a:t>L'Éternel se repentit d'avoir fait l'homme sur la terre, et il fut affligé en son cœur. …</a:t>
            </a:r>
            <a:endParaRPr lang="fr-FR" sz="20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2000" i="1" kern="100" baseline="30000" dirty="0">
                <a:effectLst/>
                <a:latin typeface="Aptos" panose="02110004020202020204"/>
                <a:ea typeface="Aptos" panose="02110004020202020204"/>
                <a:cs typeface="Times New Roman" panose="02020603050405020304" pitchFamily="18" charset="0"/>
              </a:rPr>
              <a:t>17 </a:t>
            </a:r>
            <a:r>
              <a:rPr lang="fr-FR" sz="2000" i="1" kern="100" dirty="0">
                <a:effectLst/>
                <a:latin typeface="Aptos" panose="02110004020202020204"/>
                <a:ea typeface="Aptos" panose="02110004020202020204"/>
                <a:cs typeface="Times New Roman" panose="02020603050405020304" pitchFamily="18" charset="0"/>
              </a:rPr>
              <a:t>Et moi, je vais faire venir le déluge d'eaux sur la terre, pour détruire toute chair ayant souffle de vie sous le ciel; tout ce qui est sur la terre périra. </a:t>
            </a:r>
          </a:p>
          <a:p>
            <a:pPr marL="220980" indent="0">
              <a:lnSpc>
                <a:spcPct val="107000"/>
              </a:lnSpc>
              <a:spcAft>
                <a:spcPts val="800"/>
              </a:spcAft>
              <a:buNone/>
            </a:pPr>
            <a:r>
              <a:rPr lang="fr-FR" sz="2000" kern="100" dirty="0" err="1">
                <a:effectLst/>
                <a:latin typeface="Aptos" panose="02110004020202020204"/>
                <a:ea typeface="Aptos" panose="02110004020202020204"/>
                <a:cs typeface="Times New Roman" panose="02020603050405020304" pitchFamily="18" charset="0"/>
              </a:rPr>
              <a:t>Gn</a:t>
            </a:r>
            <a:r>
              <a:rPr lang="fr-FR" sz="2000" kern="100" dirty="0">
                <a:effectLst/>
                <a:latin typeface="Aptos" panose="02110004020202020204"/>
                <a:ea typeface="Aptos" panose="02110004020202020204"/>
                <a:cs typeface="Times New Roman" panose="02020603050405020304" pitchFamily="18" charset="0"/>
              </a:rPr>
              <a:t> 5-6 et 17</a:t>
            </a:r>
          </a:p>
        </p:txBody>
      </p:sp>
      <p:sp>
        <p:nvSpPr>
          <p:cNvPr id="6" name="Espace réservé du contenu 5">
            <a:extLst>
              <a:ext uri="{FF2B5EF4-FFF2-40B4-BE49-F238E27FC236}">
                <a16:creationId xmlns:a16="http://schemas.microsoft.com/office/drawing/2014/main" id="{8545A479-8BEB-75D2-8FAA-42E639046624}"/>
              </a:ext>
            </a:extLst>
          </p:cNvPr>
          <p:cNvSpPr>
            <a:spLocks noGrp="1"/>
          </p:cNvSpPr>
          <p:nvPr>
            <p:ph sz="half" idx="2"/>
          </p:nvPr>
        </p:nvSpPr>
        <p:spPr>
          <a:xfrm>
            <a:off x="6172200" y="1806408"/>
            <a:ext cx="5181600" cy="4351338"/>
          </a:xfrm>
          <a:solidFill>
            <a:schemeClr val="accent2">
              <a:lumMod val="20000"/>
              <a:lumOff val="80000"/>
            </a:schemeClr>
          </a:solidFill>
        </p:spPr>
        <p:txBody>
          <a:bodyPr>
            <a:normAutofit/>
          </a:bodyPr>
          <a:lstStyle/>
          <a:p>
            <a:pPr marL="220980" indent="0">
              <a:lnSpc>
                <a:spcPct val="107000"/>
              </a:lnSpc>
              <a:spcAft>
                <a:spcPts val="800"/>
              </a:spcAft>
              <a:buNone/>
            </a:pPr>
            <a:r>
              <a:rPr lang="fr-FR" sz="2000" i="1" kern="100" dirty="0">
                <a:effectLst/>
                <a:latin typeface="Aptos" panose="02110004020202020204"/>
                <a:ea typeface="Aptos" panose="02110004020202020204"/>
                <a:cs typeface="Times New Roman" panose="02020603050405020304" pitchFamily="18" charset="0"/>
              </a:rPr>
              <a:t>Dieu se souvint de Noé, de tous les animaux et de tout le bétail qui étaient avec lui dans l'arche; et Dieu fit passer un vent sur la terre, et les eaux s'apaisèrent.</a:t>
            </a:r>
            <a:endParaRPr lang="fr-FR" sz="20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2000" i="1" kern="100" dirty="0">
                <a:effectLst/>
                <a:latin typeface="Aptos" panose="02110004020202020204"/>
                <a:ea typeface="Aptos" panose="02110004020202020204"/>
                <a:cs typeface="Times New Roman" panose="02020603050405020304" pitchFamily="18" charset="0"/>
              </a:rPr>
              <a:t>Les sources de l'abîme et les écluses des cieux furent fermées, et la pluie ne tomba plus du ciel.</a:t>
            </a:r>
            <a:endParaRPr lang="fr-FR" sz="20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2000" i="1" kern="100" dirty="0">
                <a:effectLst/>
                <a:latin typeface="Aptos" panose="02110004020202020204"/>
                <a:ea typeface="Aptos" panose="02110004020202020204"/>
                <a:cs typeface="Times New Roman" panose="02020603050405020304" pitchFamily="18" charset="0"/>
              </a:rPr>
              <a:t>Les eaux se retirèrent de dessus la terre, s'en allant et s'éloignant, et les eaux diminuèrent au bout de cent cinquante jours.</a:t>
            </a:r>
            <a:endParaRPr lang="fr-FR" sz="2000" kern="100" dirty="0">
              <a:effectLst/>
              <a:latin typeface="Aptos" panose="02110004020202020204"/>
              <a:ea typeface="Aptos" panose="02110004020202020204"/>
              <a:cs typeface="Times New Roman" panose="02020603050405020304" pitchFamily="18" charset="0"/>
            </a:endParaRPr>
          </a:p>
          <a:p>
            <a:pPr marL="0" indent="0">
              <a:buNone/>
            </a:pPr>
            <a:r>
              <a:rPr lang="fr-FR" sz="2000" dirty="0" err="1"/>
              <a:t>Gn</a:t>
            </a:r>
            <a:r>
              <a:rPr lang="fr-FR" sz="2000" dirty="0"/>
              <a:t> 8,  1-3</a:t>
            </a:r>
          </a:p>
        </p:txBody>
      </p:sp>
      <p:sp>
        <p:nvSpPr>
          <p:cNvPr id="2" name="Flèche : gauche 1">
            <a:hlinkClick r:id="rId2" action="ppaction://hlinksldjump"/>
            <a:extLst>
              <a:ext uri="{FF2B5EF4-FFF2-40B4-BE49-F238E27FC236}">
                <a16:creationId xmlns:a16="http://schemas.microsoft.com/office/drawing/2014/main" id="{E874D5C3-A821-6AA6-7116-8C13ED6D28F9}"/>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348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A0B1F73-1B75-636C-A2E4-F953883BB73F}"/>
              </a:ext>
            </a:extLst>
          </p:cNvPr>
          <p:cNvSpPr>
            <a:spLocks noGrp="1"/>
          </p:cNvSpPr>
          <p:nvPr>
            <p:ph type="title"/>
          </p:nvPr>
        </p:nvSpPr>
        <p:spPr/>
        <p:txBody>
          <a:bodyPr/>
          <a:lstStyle/>
          <a:p>
            <a:pPr algn="ctr"/>
            <a:r>
              <a:rPr lang="fr-FR" dirty="0"/>
              <a:t>Le déluge dans les mythes</a:t>
            </a:r>
          </a:p>
        </p:txBody>
      </p:sp>
      <p:sp>
        <p:nvSpPr>
          <p:cNvPr id="6" name="Espace réservé du contenu 5">
            <a:extLst>
              <a:ext uri="{FF2B5EF4-FFF2-40B4-BE49-F238E27FC236}">
                <a16:creationId xmlns:a16="http://schemas.microsoft.com/office/drawing/2014/main" id="{1B5134CB-0842-4BA0-429B-0BDA661FA7A6}"/>
              </a:ext>
            </a:extLst>
          </p:cNvPr>
          <p:cNvSpPr>
            <a:spLocks noGrp="1"/>
          </p:cNvSpPr>
          <p:nvPr>
            <p:ph idx="1"/>
          </p:nvPr>
        </p:nvSpPr>
        <p:spPr/>
        <p:txBody>
          <a:bodyPr>
            <a:normAutofit/>
          </a:bodyPr>
          <a:lstStyle/>
          <a:p>
            <a:r>
              <a:rPr lang="fr-FR" sz="2400" dirty="0">
                <a:solidFill>
                  <a:srgbClr val="000000"/>
                </a:solidFill>
                <a:effectLst/>
                <a:latin typeface="Helvetica" panose="020B0604020202020204" pitchFamily="34" charset="0"/>
                <a:ea typeface="Arial Unicode MS"/>
                <a:cs typeface="Arial Unicode MS"/>
              </a:rPr>
              <a:t>Le déluge n’est pas spécifique à la Bible, on retrouve ce mythe sur plusieurs continents (en Océanie – iles Fidji, Mélanise), en Amérique du Sud (Panama), et en Europe, en Scandinavie, en Grèce, en Mésopotamie… </a:t>
            </a:r>
          </a:p>
          <a:p>
            <a:r>
              <a:rPr lang="fr-FR" sz="2400" dirty="0">
                <a:solidFill>
                  <a:srgbClr val="000000"/>
                </a:solidFill>
                <a:effectLst/>
                <a:latin typeface="Helvetica" panose="020B0604020202020204" pitchFamily="34" charset="0"/>
                <a:ea typeface="Arial Unicode MS"/>
                <a:cs typeface="Arial Unicode MS"/>
              </a:rPr>
              <a:t>Les récits les plus anciens sont ceux de Mésopotamie, le mythe d’Atra </a:t>
            </a:r>
            <a:r>
              <a:rPr lang="fr-FR" sz="2400" dirty="0" err="1">
                <a:solidFill>
                  <a:srgbClr val="000000"/>
                </a:solidFill>
                <a:effectLst/>
                <a:latin typeface="Helvetica" panose="020B0604020202020204" pitchFamily="34" charset="0"/>
                <a:ea typeface="Arial Unicode MS"/>
                <a:cs typeface="Arial Unicode MS"/>
              </a:rPr>
              <a:t>Hasis</a:t>
            </a:r>
            <a:r>
              <a:rPr lang="fr-FR" sz="2400" dirty="0">
                <a:solidFill>
                  <a:srgbClr val="000000"/>
                </a:solidFill>
                <a:effectLst/>
                <a:latin typeface="Helvetica" panose="020B0604020202020204" pitchFamily="34" charset="0"/>
                <a:ea typeface="Arial Unicode MS"/>
                <a:cs typeface="Arial Unicode MS"/>
              </a:rPr>
              <a:t>, 2ème millénaire av. JC., où le Dieu Enki prévient Atra-</a:t>
            </a:r>
            <a:r>
              <a:rPr lang="fr-FR" sz="2400" dirty="0" err="1">
                <a:solidFill>
                  <a:srgbClr val="000000"/>
                </a:solidFill>
                <a:effectLst/>
                <a:latin typeface="Helvetica" panose="020B0604020202020204" pitchFamily="34" charset="0"/>
                <a:ea typeface="Arial Unicode MS"/>
                <a:cs typeface="Arial Unicode MS"/>
              </a:rPr>
              <a:t>Hasis</a:t>
            </a:r>
            <a:r>
              <a:rPr lang="fr-FR" sz="2400" dirty="0">
                <a:solidFill>
                  <a:srgbClr val="000000"/>
                </a:solidFill>
                <a:effectLst/>
                <a:latin typeface="Helvetica" panose="020B0604020202020204" pitchFamily="34" charset="0"/>
                <a:ea typeface="Arial Unicode MS"/>
                <a:cs typeface="Arial Unicode MS"/>
              </a:rPr>
              <a:t> de construire une arche pour sa famille et des espèces animales, puis l’épopée de Gilgamesh (1 200 av. JC.), où Uta-</a:t>
            </a:r>
            <a:r>
              <a:rPr lang="fr-FR" sz="2400" dirty="0" err="1">
                <a:solidFill>
                  <a:srgbClr val="000000"/>
                </a:solidFill>
                <a:effectLst/>
                <a:latin typeface="Helvetica" panose="020B0604020202020204" pitchFamily="34" charset="0"/>
                <a:ea typeface="Arial Unicode MS"/>
                <a:cs typeface="Arial Unicode MS"/>
              </a:rPr>
              <a:t>Napishti</a:t>
            </a:r>
            <a:r>
              <a:rPr lang="fr-FR" sz="2400" dirty="0">
                <a:solidFill>
                  <a:srgbClr val="000000"/>
                </a:solidFill>
                <a:effectLst/>
                <a:latin typeface="Helvetica" panose="020B0604020202020204" pitchFamily="34" charset="0"/>
                <a:ea typeface="Arial Unicode MS"/>
                <a:cs typeface="Arial Unicode MS"/>
              </a:rPr>
              <a:t> raconte à Gilgamesh qu’il est devenu immortel après un déluge. Uta-</a:t>
            </a:r>
            <a:r>
              <a:rPr lang="fr-FR" sz="2400" dirty="0" err="1">
                <a:solidFill>
                  <a:srgbClr val="000000"/>
                </a:solidFill>
                <a:effectLst/>
                <a:latin typeface="Helvetica" panose="020B0604020202020204" pitchFamily="34" charset="0"/>
                <a:ea typeface="Arial Unicode MS"/>
                <a:cs typeface="Arial Unicode MS"/>
              </a:rPr>
              <a:t>Napishti</a:t>
            </a:r>
            <a:r>
              <a:rPr lang="fr-FR" sz="2400" dirty="0">
                <a:solidFill>
                  <a:srgbClr val="000000"/>
                </a:solidFill>
                <a:effectLst/>
                <a:latin typeface="Helvetica" panose="020B0604020202020204" pitchFamily="34" charset="0"/>
                <a:ea typeface="Arial Unicode MS"/>
                <a:cs typeface="Arial Unicode MS"/>
              </a:rPr>
              <a:t> envoie une colombe pour repérer s’il y a des terres à proximité. La rédaction de la Genèse aurait été terminée lors de l’exil des hébreux à Babylone, vers 600 av. JC.</a:t>
            </a:r>
          </a:p>
        </p:txBody>
      </p:sp>
      <p:sp>
        <p:nvSpPr>
          <p:cNvPr id="2" name="Flèche : gauche 1">
            <a:hlinkClick r:id="rId2" action="ppaction://hlinksldjump"/>
            <a:extLst>
              <a:ext uri="{FF2B5EF4-FFF2-40B4-BE49-F238E27FC236}">
                <a16:creationId xmlns:a16="http://schemas.microsoft.com/office/drawing/2014/main" id="{0EA28D31-3F17-912D-C6C5-A6E6D1535FCC}"/>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466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197A41-86A8-712A-0175-4D32BC5D63B0}"/>
              </a:ext>
            </a:extLst>
          </p:cNvPr>
          <p:cNvSpPr>
            <a:spLocks noGrp="1"/>
          </p:cNvSpPr>
          <p:nvPr>
            <p:ph type="title"/>
          </p:nvPr>
        </p:nvSpPr>
        <p:spPr/>
        <p:txBody>
          <a:bodyPr>
            <a:normAutofit/>
          </a:bodyPr>
          <a:lstStyle/>
          <a:p>
            <a:pPr algn="ctr"/>
            <a:r>
              <a:rPr lang="fr-FR" sz="4000" b="1" dirty="0">
                <a:effectLst/>
                <a:latin typeface="Aptos" panose="02110004020202020204"/>
                <a:ea typeface="Aptos" panose="02110004020202020204"/>
                <a:cs typeface="Times New Roman" panose="02020603050405020304" pitchFamily="18" charset="0"/>
              </a:rPr>
              <a:t>L’eau une frontière, un passage</a:t>
            </a:r>
            <a:endParaRPr lang="fr-FR" sz="4000" b="1" dirty="0"/>
          </a:p>
        </p:txBody>
      </p:sp>
      <p:sp>
        <p:nvSpPr>
          <p:cNvPr id="3" name="Espace réservé du contenu 2">
            <a:extLst>
              <a:ext uri="{FF2B5EF4-FFF2-40B4-BE49-F238E27FC236}">
                <a16:creationId xmlns:a16="http://schemas.microsoft.com/office/drawing/2014/main" id="{2902D874-1B51-8558-C060-37D12E93A443}"/>
              </a:ext>
            </a:extLst>
          </p:cNvPr>
          <p:cNvSpPr>
            <a:spLocks noGrp="1"/>
          </p:cNvSpPr>
          <p:nvPr>
            <p:ph sz="half" idx="1"/>
          </p:nvPr>
        </p:nvSpPr>
        <p:spPr>
          <a:solidFill>
            <a:schemeClr val="accent4">
              <a:lumMod val="20000"/>
              <a:lumOff val="80000"/>
            </a:schemeClr>
          </a:solidFill>
        </p:spPr>
        <p:txBody>
          <a:bodyPr>
            <a:normAutofit/>
          </a:bodyPr>
          <a:lstStyle/>
          <a:p>
            <a:pPr marL="0" indent="0">
              <a:buNone/>
            </a:pPr>
            <a:r>
              <a:rPr lang="fr-FR" sz="3600" dirty="0">
                <a:effectLst/>
                <a:latin typeface="Aptos" panose="02110004020202020204"/>
                <a:ea typeface="Aptos" panose="02110004020202020204"/>
                <a:cs typeface="Times New Roman" panose="02020603050405020304" pitchFamily="18" charset="0"/>
              </a:rPr>
              <a:t>La mer Rouge</a:t>
            </a:r>
          </a:p>
          <a:p>
            <a:pPr marL="0" indent="0">
              <a:buNone/>
            </a:pPr>
            <a:r>
              <a:rPr lang="fr-FR" sz="3600" i="1" dirty="0">
                <a:effectLst/>
                <a:latin typeface="Aptos" panose="02110004020202020204"/>
                <a:ea typeface="Aptos" panose="02110004020202020204"/>
                <a:cs typeface="Times New Roman" panose="02020603050405020304" pitchFamily="18" charset="0"/>
              </a:rPr>
              <a:t>Les fils d’Israël pénétrèrent au milieu de la mer à pied sec, les eaux formant une muraille à leur droite et à leur gauche</a:t>
            </a:r>
            <a:r>
              <a:rPr lang="fr-FR" sz="3600" dirty="0">
                <a:effectLst/>
                <a:latin typeface="Aptos" panose="02110004020202020204"/>
                <a:ea typeface="Aptos" panose="02110004020202020204"/>
                <a:cs typeface="Times New Roman" panose="02020603050405020304" pitchFamily="18" charset="0"/>
              </a:rPr>
              <a:t> » </a:t>
            </a:r>
          </a:p>
          <a:p>
            <a:pPr marL="0" indent="0">
              <a:buNone/>
            </a:pPr>
            <a:r>
              <a:rPr lang="fr-FR" sz="3600" dirty="0">
                <a:effectLst/>
                <a:latin typeface="Aptos" panose="02110004020202020204"/>
                <a:ea typeface="Aptos" panose="02110004020202020204"/>
                <a:cs typeface="Times New Roman" panose="02020603050405020304" pitchFamily="18" charset="0"/>
              </a:rPr>
              <a:t>(Exode 14, 22)</a:t>
            </a:r>
            <a:endParaRPr lang="fr-FR" sz="3600" dirty="0"/>
          </a:p>
        </p:txBody>
      </p:sp>
      <p:sp>
        <p:nvSpPr>
          <p:cNvPr id="4" name="Espace réservé du contenu 3">
            <a:extLst>
              <a:ext uri="{FF2B5EF4-FFF2-40B4-BE49-F238E27FC236}">
                <a16:creationId xmlns:a16="http://schemas.microsoft.com/office/drawing/2014/main" id="{CA246A44-2AE3-B6C6-D449-3C12FF76C2FC}"/>
              </a:ext>
            </a:extLst>
          </p:cNvPr>
          <p:cNvSpPr>
            <a:spLocks noGrp="1"/>
          </p:cNvSpPr>
          <p:nvPr>
            <p:ph sz="half" idx="2"/>
          </p:nvPr>
        </p:nvSpPr>
        <p:spPr>
          <a:solidFill>
            <a:schemeClr val="accent4">
              <a:lumMod val="20000"/>
              <a:lumOff val="80000"/>
            </a:schemeClr>
          </a:solidFill>
        </p:spPr>
        <p:txBody>
          <a:bodyPr>
            <a:normAutofit/>
          </a:bodyPr>
          <a:lstStyle/>
          <a:p>
            <a:pPr marL="0" indent="0">
              <a:buNone/>
            </a:pPr>
            <a:r>
              <a:rPr lang="fr-FR" sz="3200" dirty="0">
                <a:latin typeface="Aptos" panose="02110004020202020204"/>
                <a:ea typeface="Aptos" panose="02110004020202020204"/>
                <a:cs typeface="Times New Roman" panose="02020603050405020304" pitchFamily="18" charset="0"/>
              </a:rPr>
              <a:t>L</a:t>
            </a:r>
            <a:r>
              <a:rPr lang="fr-FR" sz="3200" dirty="0">
                <a:effectLst/>
                <a:latin typeface="Aptos" panose="02110004020202020204"/>
                <a:ea typeface="Aptos" panose="02110004020202020204"/>
                <a:cs typeface="Times New Roman" panose="02020603050405020304" pitchFamily="18" charset="0"/>
              </a:rPr>
              <a:t>a traversée du Jourdain </a:t>
            </a:r>
          </a:p>
          <a:p>
            <a:pPr marL="0" indent="0">
              <a:buNone/>
            </a:pPr>
            <a:r>
              <a:rPr lang="fr-FR" sz="3200" i="1" dirty="0">
                <a:effectLst/>
                <a:latin typeface="Aptos" panose="02110004020202020204"/>
                <a:ea typeface="Aptos" panose="02110004020202020204"/>
                <a:cs typeface="Times New Roman" panose="02020603050405020304" pitchFamily="18" charset="0"/>
              </a:rPr>
              <a:t>Les eaux qui descendent d’amont s’arrêtèrent, elles se dressèrent en une seule masse… furent complètement coupées, et le peuple traversa en face de Jéricho</a:t>
            </a:r>
            <a:r>
              <a:rPr lang="fr-FR" sz="3200" dirty="0">
                <a:effectLst/>
                <a:latin typeface="Aptos" panose="02110004020202020204"/>
                <a:ea typeface="Aptos" panose="02110004020202020204"/>
                <a:cs typeface="Times New Roman" panose="02020603050405020304" pitchFamily="18" charset="0"/>
              </a:rPr>
              <a:t> » </a:t>
            </a:r>
          </a:p>
          <a:p>
            <a:pPr marL="0" indent="0">
              <a:buNone/>
            </a:pPr>
            <a:r>
              <a:rPr lang="fr-FR" sz="3200" dirty="0">
                <a:effectLst/>
                <a:latin typeface="Aptos" panose="02110004020202020204"/>
                <a:ea typeface="Aptos" panose="02110004020202020204"/>
                <a:cs typeface="Times New Roman" panose="02020603050405020304" pitchFamily="18" charset="0"/>
              </a:rPr>
              <a:t>(Josué 3, 16)</a:t>
            </a:r>
            <a:endParaRPr lang="fr-FR" sz="3200" dirty="0"/>
          </a:p>
        </p:txBody>
      </p:sp>
      <p:sp>
        <p:nvSpPr>
          <p:cNvPr id="5" name="Flèche : gauche 4">
            <a:hlinkClick r:id="rId2" action="ppaction://hlinksldjump"/>
            <a:extLst>
              <a:ext uri="{FF2B5EF4-FFF2-40B4-BE49-F238E27FC236}">
                <a16:creationId xmlns:a16="http://schemas.microsoft.com/office/drawing/2014/main" id="{6FA652A5-3A81-A96F-5BD5-5970DE05B933}"/>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675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829CA-BABA-2EB1-513A-FE3266C62768}"/>
              </a:ext>
            </a:extLst>
          </p:cNvPr>
          <p:cNvSpPr>
            <a:spLocks noGrp="1"/>
          </p:cNvSpPr>
          <p:nvPr>
            <p:ph type="title"/>
          </p:nvPr>
        </p:nvSpPr>
        <p:spPr/>
        <p:txBody>
          <a:bodyPr/>
          <a:lstStyle/>
          <a:p>
            <a:pPr algn="ctr"/>
            <a:r>
              <a:rPr lang="fr-FR" b="1" dirty="0"/>
              <a:t>L’eau qui purifie</a:t>
            </a:r>
          </a:p>
        </p:txBody>
      </p:sp>
      <p:sp>
        <p:nvSpPr>
          <p:cNvPr id="3" name="Espace réservé du contenu 2">
            <a:extLst>
              <a:ext uri="{FF2B5EF4-FFF2-40B4-BE49-F238E27FC236}">
                <a16:creationId xmlns:a16="http://schemas.microsoft.com/office/drawing/2014/main" id="{EBDF927A-0E20-7959-1ABE-0D596E740AEB}"/>
              </a:ext>
            </a:extLst>
          </p:cNvPr>
          <p:cNvSpPr>
            <a:spLocks noGrp="1"/>
          </p:cNvSpPr>
          <p:nvPr>
            <p:ph sz="half" idx="1"/>
          </p:nvPr>
        </p:nvSpPr>
        <p:spPr>
          <a:solidFill>
            <a:schemeClr val="accent4">
              <a:lumMod val="20000"/>
              <a:lumOff val="80000"/>
            </a:schemeClr>
          </a:solidFill>
        </p:spPr>
        <p:txBody>
          <a:bodyPr/>
          <a:lstStyle/>
          <a:p>
            <a:pPr marL="0" indent="0">
              <a:buNone/>
            </a:pPr>
            <a:r>
              <a:rPr lang="fr-FR" dirty="0"/>
              <a:t>De la maladie</a:t>
            </a:r>
          </a:p>
          <a:p>
            <a:pPr marL="0" indent="0">
              <a:buNone/>
            </a:pPr>
            <a:r>
              <a:rPr lang="fr-FR" sz="2400" i="1" dirty="0">
                <a:effectLst/>
                <a:latin typeface="Aptos" panose="02110004020202020204"/>
                <a:ea typeface="Aptos" panose="02110004020202020204"/>
                <a:cs typeface="Times New Roman" panose="02020603050405020304" pitchFamily="18" charset="0"/>
              </a:rPr>
              <a:t>Quand le général syrien Naaman est atteint de lèpre, on lui dit que quelqu’un en Israël peut le guérir. Il va alors chez le prophète Elisée, mais ce dernier, avant même de le recevoir, l’envoie se laver au Jourdain. Le général proteste d’abord, mais finit par s’y baigner et guéri. </a:t>
            </a:r>
          </a:p>
          <a:p>
            <a:pPr marL="0" indent="0">
              <a:buNone/>
            </a:pPr>
            <a:r>
              <a:rPr lang="fr-FR" sz="2800" i="1" dirty="0">
                <a:effectLst/>
                <a:latin typeface="Aptos" panose="02110004020202020204"/>
                <a:ea typeface="Aptos" panose="02110004020202020204"/>
                <a:cs typeface="Times New Roman" panose="02020603050405020304" pitchFamily="18" charset="0"/>
              </a:rPr>
              <a:t>(2 Rois 5)</a:t>
            </a:r>
            <a:endParaRPr lang="fr-FR" dirty="0"/>
          </a:p>
        </p:txBody>
      </p:sp>
      <p:sp>
        <p:nvSpPr>
          <p:cNvPr id="4" name="Espace réservé du contenu 3">
            <a:extLst>
              <a:ext uri="{FF2B5EF4-FFF2-40B4-BE49-F238E27FC236}">
                <a16:creationId xmlns:a16="http://schemas.microsoft.com/office/drawing/2014/main" id="{BD25D88E-CE4F-74A4-336C-660633B4D2BE}"/>
              </a:ext>
            </a:extLst>
          </p:cNvPr>
          <p:cNvSpPr>
            <a:spLocks noGrp="1"/>
          </p:cNvSpPr>
          <p:nvPr>
            <p:ph sz="half" idx="2"/>
          </p:nvPr>
        </p:nvSpPr>
        <p:spPr>
          <a:solidFill>
            <a:schemeClr val="accent4">
              <a:lumMod val="20000"/>
              <a:lumOff val="80000"/>
            </a:schemeClr>
          </a:solidFill>
        </p:spPr>
        <p:txBody>
          <a:bodyPr/>
          <a:lstStyle/>
          <a:p>
            <a:pPr marL="0" indent="0">
              <a:buNone/>
            </a:pPr>
            <a:r>
              <a:rPr lang="fr-FR" dirty="0"/>
              <a:t>Du péché</a:t>
            </a:r>
          </a:p>
          <a:p>
            <a:pPr marL="0" indent="0">
              <a:buNone/>
            </a:pPr>
            <a:r>
              <a:rPr lang="fr-FR" sz="3600" i="1" dirty="0">
                <a:effectLst/>
                <a:latin typeface="Aptos" panose="02110004020202020204"/>
                <a:ea typeface="Aptos" panose="02110004020202020204"/>
                <a:cs typeface="Times New Roman" panose="02020603050405020304" pitchFamily="18" charset="0"/>
              </a:rPr>
              <a:t>je répandrai de l’eau pure et vous serez purs. Je vous purifierai de toute vos iniquités et de toutes vos idoles</a:t>
            </a:r>
          </a:p>
          <a:p>
            <a:pPr marL="0" indent="0">
              <a:buNone/>
            </a:pPr>
            <a:r>
              <a:rPr lang="fr-FR" sz="1800" dirty="0">
                <a:effectLst/>
                <a:latin typeface="Aptos" panose="02110004020202020204"/>
                <a:ea typeface="Aptos" panose="02110004020202020204"/>
                <a:cs typeface="Times New Roman" panose="02020603050405020304" pitchFamily="18" charset="0"/>
              </a:rPr>
              <a:t>Ézéchiel 36, 25</a:t>
            </a:r>
            <a:endParaRPr lang="fr-FR" dirty="0"/>
          </a:p>
        </p:txBody>
      </p:sp>
      <p:sp>
        <p:nvSpPr>
          <p:cNvPr id="5" name="Flèche : gauche 4">
            <a:hlinkClick r:id="rId2" action="ppaction://hlinksldjump"/>
            <a:extLst>
              <a:ext uri="{FF2B5EF4-FFF2-40B4-BE49-F238E27FC236}">
                <a16:creationId xmlns:a16="http://schemas.microsoft.com/office/drawing/2014/main" id="{FB4AFF68-C9E9-BBCF-4B0A-C4006E523409}"/>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289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CCC586-FA21-0570-8E68-0796D01862AD}"/>
              </a:ext>
            </a:extLst>
          </p:cNvPr>
          <p:cNvSpPr>
            <a:spLocks noGrp="1"/>
          </p:cNvSpPr>
          <p:nvPr>
            <p:ph idx="1"/>
          </p:nvPr>
        </p:nvSpPr>
        <p:spPr>
          <a:xfrm>
            <a:off x="838200" y="433137"/>
            <a:ext cx="4567989" cy="6128084"/>
          </a:xfrm>
        </p:spPr>
        <p:txBody>
          <a:bodyPr>
            <a:normAutofit lnSpcReduction="10000"/>
          </a:bodyPr>
          <a:lstStyle/>
          <a:p>
            <a:r>
              <a:rPr lang="fr-FR" sz="2000" dirty="0">
                <a:hlinkClick r:id="rId2" action="ppaction://hlinksldjump"/>
              </a:rPr>
              <a:t>Les masses d’eau, Genèse 1</a:t>
            </a:r>
            <a:endParaRPr lang="fr-FR" sz="2000" dirty="0"/>
          </a:p>
          <a:p>
            <a:r>
              <a:rPr lang="fr-FR" sz="2000" dirty="0"/>
              <a:t>Les </a:t>
            </a:r>
            <a:r>
              <a:rPr lang="fr-FR" sz="2000" dirty="0">
                <a:hlinkClick r:id="rId3" action="ppaction://hlinksldjump"/>
              </a:rPr>
              <a:t>fleuves</a:t>
            </a:r>
            <a:r>
              <a:rPr lang="fr-FR" sz="2000" dirty="0"/>
              <a:t>, </a:t>
            </a:r>
            <a:r>
              <a:rPr lang="fr-FR" sz="2000" dirty="0" err="1"/>
              <a:t>Gn</a:t>
            </a:r>
            <a:r>
              <a:rPr lang="fr-FR" sz="2000" dirty="0"/>
              <a:t> 2</a:t>
            </a:r>
          </a:p>
          <a:p>
            <a:r>
              <a:rPr lang="fr-FR" sz="2000" dirty="0">
                <a:hlinkClick r:id="rId4" action="ppaction://hlinksldjump"/>
              </a:rPr>
              <a:t>Carte des fleuves</a:t>
            </a:r>
            <a:endParaRPr lang="fr-FR" sz="2000" dirty="0"/>
          </a:p>
          <a:p>
            <a:r>
              <a:rPr lang="fr-FR" sz="2000" dirty="0">
                <a:hlinkClick r:id="rId5" action="ppaction://hlinksldjump"/>
              </a:rPr>
              <a:t>La pluie</a:t>
            </a:r>
            <a:endParaRPr lang="fr-FR" sz="2000" dirty="0"/>
          </a:p>
          <a:p>
            <a:r>
              <a:rPr lang="fr-FR" sz="2000" dirty="0">
                <a:effectLst/>
                <a:latin typeface="Aptos" panose="02110004020202020204"/>
                <a:ea typeface="Aptos" panose="02110004020202020204"/>
                <a:cs typeface="Times New Roman" panose="02020603050405020304" pitchFamily="18" charset="0"/>
                <a:hlinkClick r:id="rId6" action="ppaction://hlinksldjump"/>
              </a:rPr>
              <a:t>L’eau qui jaillit du rocher</a:t>
            </a:r>
            <a:endParaRPr lang="fr-FR" sz="2000" dirty="0">
              <a:effectLst/>
              <a:latin typeface="Aptos" panose="02110004020202020204"/>
              <a:ea typeface="Aptos" panose="02110004020202020204"/>
              <a:cs typeface="Times New Roman" panose="02020603050405020304" pitchFamily="18" charset="0"/>
            </a:endParaRPr>
          </a:p>
          <a:p>
            <a:r>
              <a:rPr lang="fr-FR" sz="2000" dirty="0">
                <a:hlinkClick r:id="rId7" action="ppaction://hlinksldjump"/>
              </a:rPr>
              <a:t>Éclairage des formes de l’eau </a:t>
            </a:r>
            <a:endParaRPr lang="fr-FR" sz="2000" dirty="0"/>
          </a:p>
          <a:p>
            <a:r>
              <a:rPr lang="fr-FR" sz="2000" dirty="0">
                <a:hlinkClick r:id="rId8" action="ppaction://hlinksldjump"/>
              </a:rPr>
              <a:t>Le cycle de l’eau</a:t>
            </a:r>
            <a:endParaRPr lang="fr-FR" sz="2000" dirty="0"/>
          </a:p>
          <a:p>
            <a:r>
              <a:rPr lang="fr-FR" sz="2000" dirty="0">
                <a:hlinkClick r:id="rId9" action="ppaction://hlinksldjump"/>
              </a:rPr>
              <a:t>L’eau rare et abondante</a:t>
            </a:r>
            <a:endParaRPr lang="fr-FR" sz="2000" dirty="0"/>
          </a:p>
          <a:p>
            <a:r>
              <a:rPr lang="fr-FR" sz="2000" dirty="0">
                <a:latin typeface="Aptos" panose="02110004020202020204"/>
                <a:cs typeface="Times New Roman" panose="02020603050405020304" pitchFamily="18" charset="0"/>
                <a:hlinkClick r:id="rId10" action="ppaction://hlinksldjump"/>
              </a:rPr>
              <a:t>L’eau pour Jérusalem</a:t>
            </a:r>
            <a:endParaRPr lang="fr-FR" sz="2000" dirty="0">
              <a:latin typeface="Aptos" panose="02110004020202020204"/>
              <a:cs typeface="Times New Roman" panose="02020603050405020304" pitchFamily="18" charset="0"/>
            </a:endParaRPr>
          </a:p>
          <a:p>
            <a:r>
              <a:rPr lang="fr-FR" sz="2000" dirty="0">
                <a:latin typeface="Aptos" panose="02110004020202020204"/>
                <a:cs typeface="Times New Roman" panose="02020603050405020304" pitchFamily="18" charset="0"/>
                <a:hlinkClick r:id="rId11" action="ppaction://hlinksldjump"/>
              </a:rPr>
              <a:t>Jérusalem l’eau contre l’ennemi</a:t>
            </a:r>
            <a:endParaRPr lang="fr-FR" sz="2000" dirty="0">
              <a:latin typeface="Aptos" panose="02110004020202020204"/>
              <a:cs typeface="Times New Roman" panose="02020603050405020304" pitchFamily="18" charset="0"/>
            </a:endParaRPr>
          </a:p>
          <a:p>
            <a:r>
              <a:rPr lang="fr-FR" sz="2000" dirty="0">
                <a:latin typeface="Aptos" panose="02110004020202020204"/>
                <a:cs typeface="Times New Roman" panose="02020603050405020304" pitchFamily="18" charset="0"/>
                <a:hlinkClick r:id="rId12" action="ppaction://hlinksldjump"/>
              </a:rPr>
              <a:t>Eclairage : crues et sécheresses des cours d’eau</a:t>
            </a:r>
            <a:endParaRPr lang="fr-FR" sz="20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000" dirty="0">
                <a:latin typeface="Aptos" panose="02110004020202020204"/>
                <a:cs typeface="Times New Roman" panose="02020603050405020304" pitchFamily="18" charset="0"/>
                <a:hlinkClick r:id="rId13" action="ppaction://hlinksldjump"/>
              </a:rPr>
              <a:t>Eclairage consommation d’eau</a:t>
            </a:r>
            <a:endParaRPr lang="fr-FR" sz="20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000" dirty="0">
                <a:latin typeface="Aptos" panose="02110004020202020204"/>
                <a:cs typeface="Times New Roman" panose="02020603050405020304" pitchFamily="18" charset="0"/>
                <a:hlinkClick r:id="rId14" action="ppaction://hlinksldjump"/>
              </a:rPr>
              <a:t>L’eau un bienfait et un danger 1 L’océan</a:t>
            </a:r>
            <a:endParaRPr lang="fr-FR" sz="20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000" dirty="0">
                <a:latin typeface="Aptos" panose="02110004020202020204"/>
                <a:cs typeface="Times New Roman" panose="02020603050405020304" pitchFamily="18" charset="0"/>
                <a:hlinkClick r:id="rId15" action="ppaction://hlinksldjump"/>
              </a:rPr>
              <a:t>L’eau un bienfait et un danger 2</a:t>
            </a:r>
            <a:endParaRPr lang="fr-FR" sz="2000" dirty="0"/>
          </a:p>
          <a:p>
            <a:endParaRPr lang="fr-FR" sz="2000" dirty="0"/>
          </a:p>
        </p:txBody>
      </p:sp>
      <p:sp>
        <p:nvSpPr>
          <p:cNvPr id="4" name="ZoneTexte 3">
            <a:extLst>
              <a:ext uri="{FF2B5EF4-FFF2-40B4-BE49-F238E27FC236}">
                <a16:creationId xmlns:a16="http://schemas.microsoft.com/office/drawing/2014/main" id="{F0423003-3EBC-9FD5-1D3B-8811196D4D3B}"/>
              </a:ext>
            </a:extLst>
          </p:cNvPr>
          <p:cNvSpPr txBox="1"/>
          <p:nvPr/>
        </p:nvSpPr>
        <p:spPr>
          <a:xfrm>
            <a:off x="6096000" y="320842"/>
            <a:ext cx="5374106" cy="5570756"/>
          </a:xfrm>
          <a:prstGeom prst="rect">
            <a:avLst/>
          </a:prstGeom>
          <a:noFill/>
        </p:spPr>
        <p:txBody>
          <a:bodyPr wrap="square" rtlCol="0">
            <a:spAutoFit/>
          </a:bodyPr>
          <a:lstStyle/>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16" action="ppaction://hlinksldjump"/>
              </a:rPr>
              <a:t>Le déluge, source de mort et de nouvelle vie</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17" action="ppaction://hlinksldjump"/>
              </a:rPr>
              <a:t>Le déluge dans les mythes</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18" action="ppaction://hlinksldjump"/>
              </a:rPr>
              <a:t>L’eau se transforme</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effectLst/>
                <a:latin typeface="Aptos" panose="02110004020202020204"/>
                <a:ea typeface="Aptos" panose="02110004020202020204"/>
                <a:cs typeface="Times New Roman" panose="02020603050405020304" pitchFamily="18" charset="0"/>
                <a:hlinkClick r:id="rId19" action="ppaction://hlinksldjump"/>
              </a:rPr>
              <a:t>L’eau une frontière, un passage</a:t>
            </a:r>
            <a:endParaRPr lang="fr-FR" sz="2400" dirty="0">
              <a:effectLst/>
              <a:latin typeface="Aptos" panose="02110004020202020204"/>
              <a:ea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0" action="ppaction://hlinksldjump"/>
              </a:rPr>
              <a:t>L’eau qui purifie</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1" action="ppaction://hlinksldjump"/>
              </a:rPr>
              <a:t>Les eaux polluées</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2" action="ppaction://hlinksldjump"/>
              </a:rPr>
              <a:t>Eclairages purification spi</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3" action="ppaction://hlinksldjump"/>
              </a:rPr>
              <a:t>Eclairages purification sc</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4" action="ppaction://hlinksldjump"/>
              </a:rPr>
              <a:t>L’eau et l’esprit</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5" action="ppaction://hlinksldjump"/>
              </a:rPr>
              <a:t>Dieu, l’eau vers l’homme et la nature</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6" action="ppaction://hlinksldjump"/>
              </a:rPr>
              <a:t>L’eau un bien commun</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7" action="ppaction://hlinksldjump"/>
              </a:rPr>
              <a:t>Eclairage bien commun</a:t>
            </a:r>
            <a:endParaRPr lang="fr-FR" sz="2400" dirty="0">
              <a:latin typeface="Aptos" panose="02110004020202020204"/>
              <a:cs typeface="Times New Roman" panose="02020603050405020304" pitchFamily="18" charset="0"/>
            </a:endParaRPr>
          </a:p>
          <a:p>
            <a:pPr marL="457200" indent="-457200">
              <a:buFont typeface="Arial" panose="020B0604020202020204" pitchFamily="34" charset="0"/>
              <a:buChar char="•"/>
            </a:pPr>
            <a:r>
              <a:rPr lang="fr-FR" sz="2400" dirty="0">
                <a:latin typeface="Aptos" panose="02110004020202020204"/>
                <a:cs typeface="Times New Roman" panose="02020603050405020304" pitchFamily="18" charset="0"/>
                <a:hlinkClick r:id="rId28" action="ppaction://hlinksldjump"/>
              </a:rPr>
              <a:t>L’eau un appel à la conversion</a:t>
            </a:r>
            <a:endParaRPr lang="fr-FR" sz="2000" dirty="0"/>
          </a:p>
          <a:p>
            <a:endParaRPr lang="fr-FR" sz="2000" dirty="0"/>
          </a:p>
        </p:txBody>
      </p:sp>
    </p:spTree>
    <p:extLst>
      <p:ext uri="{BB962C8B-B14F-4D97-AF65-F5344CB8AC3E}">
        <p14:creationId xmlns:p14="http://schemas.microsoft.com/office/powerpoint/2010/main" val="195955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15678-98F8-F163-1844-7C79D3395008}"/>
              </a:ext>
            </a:extLst>
          </p:cNvPr>
          <p:cNvSpPr>
            <a:spLocks noGrp="1"/>
          </p:cNvSpPr>
          <p:nvPr>
            <p:ph type="title"/>
          </p:nvPr>
        </p:nvSpPr>
        <p:spPr/>
        <p:txBody>
          <a:bodyPr/>
          <a:lstStyle/>
          <a:p>
            <a:pPr algn="ctr"/>
            <a:r>
              <a:rPr lang="fr-FR" dirty="0"/>
              <a:t>Les eaux polluées</a:t>
            </a:r>
          </a:p>
        </p:txBody>
      </p:sp>
      <p:sp>
        <p:nvSpPr>
          <p:cNvPr id="3" name="Espace réservé du contenu 2">
            <a:extLst>
              <a:ext uri="{FF2B5EF4-FFF2-40B4-BE49-F238E27FC236}">
                <a16:creationId xmlns:a16="http://schemas.microsoft.com/office/drawing/2014/main" id="{A0789D2E-8C48-9145-D1E3-A36D345B2511}"/>
              </a:ext>
            </a:extLst>
          </p:cNvPr>
          <p:cNvSpPr>
            <a:spLocks noGrp="1"/>
          </p:cNvSpPr>
          <p:nvPr>
            <p:ph sz="half" idx="1"/>
          </p:nvPr>
        </p:nvSpPr>
        <p:spPr>
          <a:xfrm>
            <a:off x="838200" y="1253331"/>
            <a:ext cx="5181600" cy="5372058"/>
          </a:xfrm>
          <a:solidFill>
            <a:schemeClr val="accent4">
              <a:lumMod val="20000"/>
              <a:lumOff val="80000"/>
            </a:schemeClr>
          </a:solidFill>
        </p:spPr>
        <p:txBody>
          <a:bodyPr>
            <a:noAutofit/>
          </a:bodyPr>
          <a:lstStyle/>
          <a:p>
            <a:pPr marL="220980" indent="0">
              <a:lnSpc>
                <a:spcPct val="107000"/>
              </a:lnSpc>
              <a:spcAft>
                <a:spcPts val="800"/>
              </a:spcAft>
              <a:buNone/>
            </a:pPr>
            <a:r>
              <a:rPr lang="fr-FR" sz="1800" i="1" kern="100" dirty="0">
                <a:effectLst/>
                <a:latin typeface="Aptos" panose="02110004020202020204"/>
                <a:ea typeface="Aptos" panose="02110004020202020204"/>
                <a:cs typeface="Times New Roman" panose="02020603050405020304" pitchFamily="18" charset="0"/>
              </a:rPr>
              <a:t>22 Moïse fit partir les fils d’Israël de la mer des Roseaux, et ils sortirent en direction du désert de </a:t>
            </a:r>
            <a:r>
              <a:rPr lang="fr-FR" sz="1800" i="1" kern="100" dirty="0" err="1">
                <a:effectLst/>
                <a:latin typeface="Aptos" panose="02110004020202020204"/>
                <a:ea typeface="Aptos" panose="02110004020202020204"/>
                <a:cs typeface="Times New Roman" panose="02020603050405020304" pitchFamily="18" charset="0"/>
              </a:rPr>
              <a:t>Shour</a:t>
            </a:r>
            <a:r>
              <a:rPr lang="fr-FR" sz="1800" i="1" kern="100" dirty="0">
                <a:effectLst/>
                <a:latin typeface="Aptos" panose="02110004020202020204"/>
                <a:ea typeface="Aptos" panose="02110004020202020204"/>
                <a:cs typeface="Times New Roman" panose="02020603050405020304" pitchFamily="18" charset="0"/>
              </a:rPr>
              <a:t>. Ils marchèrent trois jours à travers le désert sans trouver d’eau.</a:t>
            </a:r>
            <a:endParaRPr lang="fr-FR" sz="18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1800" i="1" kern="100" dirty="0">
                <a:effectLst/>
                <a:latin typeface="Aptos" panose="02110004020202020204"/>
                <a:ea typeface="Aptos" panose="02110004020202020204"/>
                <a:cs typeface="Times New Roman" panose="02020603050405020304" pitchFamily="18" charset="0"/>
              </a:rPr>
              <a:t>23 Ils arrivèrent à </a:t>
            </a:r>
            <a:r>
              <a:rPr lang="fr-FR" sz="1800" i="1" kern="100" dirty="0" err="1">
                <a:effectLst/>
                <a:latin typeface="Aptos" panose="02110004020202020204"/>
                <a:ea typeface="Aptos" panose="02110004020202020204"/>
                <a:cs typeface="Times New Roman" panose="02020603050405020304" pitchFamily="18" charset="0"/>
              </a:rPr>
              <a:t>Mara</a:t>
            </a:r>
            <a:r>
              <a:rPr lang="fr-FR" sz="1800" i="1" kern="100" dirty="0">
                <a:effectLst/>
                <a:latin typeface="Aptos" panose="02110004020202020204"/>
                <a:ea typeface="Aptos" panose="02110004020202020204"/>
                <a:cs typeface="Times New Roman" panose="02020603050405020304" pitchFamily="18" charset="0"/>
              </a:rPr>
              <a:t> mais ne purent boire l’eau de </a:t>
            </a:r>
            <a:r>
              <a:rPr lang="fr-FR" sz="1800" i="1" kern="100" dirty="0" err="1">
                <a:effectLst/>
                <a:latin typeface="Aptos" panose="02110004020202020204"/>
                <a:ea typeface="Aptos" panose="02110004020202020204"/>
                <a:cs typeface="Times New Roman" panose="02020603050405020304" pitchFamily="18" charset="0"/>
              </a:rPr>
              <a:t>Mara</a:t>
            </a:r>
            <a:r>
              <a:rPr lang="fr-FR" sz="1800" i="1" kern="100" dirty="0">
                <a:effectLst/>
                <a:latin typeface="Aptos" panose="02110004020202020204"/>
                <a:ea typeface="Aptos" panose="02110004020202020204"/>
                <a:cs typeface="Times New Roman" panose="02020603050405020304" pitchFamily="18" charset="0"/>
              </a:rPr>
              <a:t> car elle était amère ; d’où son nom de « </a:t>
            </a:r>
            <a:r>
              <a:rPr lang="fr-FR" sz="1800" i="1" kern="100" dirty="0" err="1">
                <a:effectLst/>
                <a:latin typeface="Aptos" panose="02110004020202020204"/>
                <a:ea typeface="Aptos" panose="02110004020202020204"/>
                <a:cs typeface="Times New Roman" panose="02020603050405020304" pitchFamily="18" charset="0"/>
              </a:rPr>
              <a:t>Mara</a:t>
            </a:r>
            <a:r>
              <a:rPr lang="fr-FR" sz="1800" i="1" kern="100" dirty="0">
                <a:effectLst/>
                <a:latin typeface="Aptos" panose="02110004020202020204"/>
                <a:ea typeface="Aptos" panose="02110004020202020204"/>
                <a:cs typeface="Times New Roman" panose="02020603050405020304" pitchFamily="18" charset="0"/>
              </a:rPr>
              <a:t> ».</a:t>
            </a:r>
            <a:endParaRPr lang="fr-FR" sz="18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1800" i="1" kern="100" dirty="0">
                <a:effectLst/>
                <a:latin typeface="Aptos" panose="02110004020202020204"/>
                <a:ea typeface="Aptos" panose="02110004020202020204"/>
                <a:cs typeface="Times New Roman" panose="02020603050405020304" pitchFamily="18" charset="0"/>
              </a:rPr>
              <a:t>24 Et le peuple récrimina contre Moïse en disant : « Que boirons-nous ? »</a:t>
            </a:r>
            <a:endParaRPr lang="fr-FR" sz="18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1800" i="1" kern="100" dirty="0">
                <a:effectLst/>
                <a:latin typeface="Aptos" panose="02110004020202020204"/>
                <a:ea typeface="Aptos" panose="02110004020202020204"/>
                <a:cs typeface="Times New Roman" panose="02020603050405020304" pitchFamily="18" charset="0"/>
              </a:rPr>
              <a:t>25 Alors Moïse cria vers le Seigneur, et le Seigneur lui montra un morceau de bois. Moïse le jeta dans l’eau, et l’eau devint douce. C’est là que le Seigneur leur fixa un statut et un droit, là où il les mit à l’épreuve.</a:t>
            </a:r>
            <a:endParaRPr lang="fr-FR" sz="18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1800" kern="100" dirty="0">
                <a:effectLst/>
                <a:latin typeface="Aptos" panose="02110004020202020204"/>
                <a:ea typeface="Aptos" panose="02110004020202020204"/>
                <a:cs typeface="Times New Roman" panose="02020603050405020304" pitchFamily="18" charset="0"/>
              </a:rPr>
              <a:t>Ex 15</a:t>
            </a:r>
          </a:p>
        </p:txBody>
      </p:sp>
      <p:sp>
        <p:nvSpPr>
          <p:cNvPr id="4" name="Espace réservé du contenu 3">
            <a:extLst>
              <a:ext uri="{FF2B5EF4-FFF2-40B4-BE49-F238E27FC236}">
                <a16:creationId xmlns:a16="http://schemas.microsoft.com/office/drawing/2014/main" id="{CC5C76E3-49FD-0F11-34D4-9E11FEC5B21F}"/>
              </a:ext>
            </a:extLst>
          </p:cNvPr>
          <p:cNvSpPr>
            <a:spLocks noGrp="1"/>
          </p:cNvSpPr>
          <p:nvPr>
            <p:ph sz="half" idx="2"/>
          </p:nvPr>
        </p:nvSpPr>
        <p:spPr>
          <a:xfrm>
            <a:off x="6096000" y="1253331"/>
            <a:ext cx="5181600" cy="5239544"/>
          </a:xfrm>
          <a:solidFill>
            <a:schemeClr val="accent4">
              <a:lumMod val="20000"/>
              <a:lumOff val="80000"/>
            </a:schemeClr>
          </a:solidFill>
        </p:spPr>
        <p:txBody>
          <a:bodyPr>
            <a:noAutofit/>
          </a:bodyPr>
          <a:lstStyle/>
          <a:p>
            <a:pPr marL="220980" indent="0">
              <a:lnSpc>
                <a:spcPct val="107000"/>
              </a:lnSpc>
              <a:spcAft>
                <a:spcPts val="800"/>
              </a:spcAft>
              <a:buNone/>
            </a:pPr>
            <a:r>
              <a:rPr lang="fr-FR" sz="2000" i="1" kern="100" dirty="0">
                <a:effectLst/>
                <a:latin typeface="Aptos" panose="02110004020202020204"/>
                <a:ea typeface="Aptos" panose="02110004020202020204"/>
                <a:cs typeface="Times New Roman" panose="02020603050405020304" pitchFamily="18" charset="0"/>
              </a:rPr>
              <a:t>14 Mais chez les prophètes de Jérusalem, j’ai vu des choses monstrueuses : ils sont adultères et familiers du mensonge, ils prêtent main-forte aux malfaiteurs, et nul ne revient de sa malice. Tous, ils sont devenus pour moi pareils à Sodome, et les habitants de Jérusalem, pareils à Gomorrhe.</a:t>
            </a:r>
            <a:endParaRPr lang="fr-FR" sz="2000" kern="100" dirty="0">
              <a:effectLst/>
              <a:latin typeface="Aptos" panose="02110004020202020204"/>
              <a:ea typeface="Aptos" panose="02110004020202020204"/>
              <a:cs typeface="Times New Roman" panose="02020603050405020304" pitchFamily="18" charset="0"/>
            </a:endParaRPr>
          </a:p>
          <a:p>
            <a:pPr marL="220980" indent="0">
              <a:lnSpc>
                <a:spcPct val="107000"/>
              </a:lnSpc>
              <a:spcAft>
                <a:spcPts val="800"/>
              </a:spcAft>
              <a:buNone/>
            </a:pPr>
            <a:r>
              <a:rPr lang="fr-FR" sz="2000" i="1" kern="100" dirty="0">
                <a:effectLst/>
                <a:latin typeface="Aptos" panose="02110004020202020204"/>
                <a:ea typeface="Aptos" panose="02110004020202020204"/>
                <a:cs typeface="Times New Roman" panose="02020603050405020304" pitchFamily="18" charset="0"/>
              </a:rPr>
              <a:t>15 C’est pourquoi, ainsi parle le Seigneur de l’univers contre les prophètes : Je vais les nourrir d’absinthe et les abreuver d’eau empoisonnée, car, à partir des prophètes de Jérusalem, la corruption s’est répandue dans tout le pays.</a:t>
            </a:r>
            <a:endParaRPr lang="fr-FR" sz="2000" kern="100" dirty="0">
              <a:effectLst/>
              <a:latin typeface="Aptos" panose="02110004020202020204"/>
              <a:ea typeface="Aptos" panose="02110004020202020204"/>
              <a:cs typeface="Times New Roman" panose="02020603050405020304" pitchFamily="18" charset="0"/>
            </a:endParaRPr>
          </a:p>
          <a:p>
            <a:pPr indent="0">
              <a:lnSpc>
                <a:spcPct val="107000"/>
              </a:lnSpc>
              <a:spcAft>
                <a:spcPts val="800"/>
              </a:spcAft>
              <a:buNone/>
            </a:pPr>
            <a:r>
              <a:rPr lang="fr-FR" sz="2000" kern="100" dirty="0">
                <a:effectLst/>
                <a:latin typeface="Aptos" panose="02110004020202020204"/>
                <a:ea typeface="Aptos" panose="02110004020202020204"/>
                <a:cs typeface="Times New Roman" panose="02020603050405020304" pitchFamily="18" charset="0"/>
              </a:rPr>
              <a:t>Jr 23, 14-15</a:t>
            </a:r>
          </a:p>
        </p:txBody>
      </p:sp>
      <p:sp>
        <p:nvSpPr>
          <p:cNvPr id="5" name="Flèche : gauche 4">
            <a:hlinkClick r:id="rId2" action="ppaction://hlinksldjump"/>
            <a:extLst>
              <a:ext uri="{FF2B5EF4-FFF2-40B4-BE49-F238E27FC236}">
                <a16:creationId xmlns:a16="http://schemas.microsoft.com/office/drawing/2014/main" id="{BFF59B3D-F950-4DB8-8D95-F335C6799911}"/>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579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9A6127-E9AE-824B-75ED-6013057DDE62}"/>
              </a:ext>
            </a:extLst>
          </p:cNvPr>
          <p:cNvSpPr>
            <a:spLocks noGrp="1"/>
          </p:cNvSpPr>
          <p:nvPr>
            <p:ph type="title"/>
          </p:nvPr>
        </p:nvSpPr>
        <p:spPr/>
        <p:txBody>
          <a:bodyPr/>
          <a:lstStyle/>
          <a:p>
            <a:pPr algn="ctr"/>
            <a:r>
              <a:rPr lang="fr-FR" dirty="0"/>
              <a:t>Eclairages purification spi</a:t>
            </a:r>
          </a:p>
        </p:txBody>
      </p:sp>
      <p:sp>
        <p:nvSpPr>
          <p:cNvPr id="3" name="Espace réservé du contenu 2">
            <a:extLst>
              <a:ext uri="{FF2B5EF4-FFF2-40B4-BE49-F238E27FC236}">
                <a16:creationId xmlns:a16="http://schemas.microsoft.com/office/drawing/2014/main" id="{5ECA05F2-0049-2E61-1B58-EF91A9D02DB9}"/>
              </a:ext>
            </a:extLst>
          </p:cNvPr>
          <p:cNvSpPr>
            <a:spLocks noGrp="1"/>
          </p:cNvSpPr>
          <p:nvPr>
            <p:ph sz="half" idx="1"/>
          </p:nvPr>
        </p:nvSpPr>
        <p:spPr>
          <a:xfrm>
            <a:off x="838200" y="1825624"/>
            <a:ext cx="5181600" cy="4847891"/>
          </a:xfrm>
        </p:spPr>
        <p:txBody>
          <a:bodyPr>
            <a:noAutofit/>
          </a:bodyPr>
          <a:lstStyle/>
          <a:p>
            <a:pPr marL="0" indent="0">
              <a:buNone/>
            </a:pPr>
            <a:r>
              <a:rPr lang="fr-FR" dirty="0">
                <a:effectLst/>
                <a:latin typeface="Aptos" panose="02110004020202020204"/>
                <a:ea typeface="Aptos" panose="02110004020202020204"/>
                <a:cs typeface="Times New Roman" panose="02020603050405020304" pitchFamily="18" charset="0"/>
              </a:rPr>
              <a:t>Dans l'eau tout se "dissout"; toute "forme" est désintégrée, toute "histoire" est abolie; rien de ce qui a existé auparavant ne subsiste après une immersion dans l'eau, aucun profil, aucun "signe", aucun "événement". Désintégrant toute forme et abolissant toute histoire, les eaux possèdent cette vertu de purification, de régénération et de renaissance.</a:t>
            </a:r>
          </a:p>
          <a:p>
            <a:pPr marL="0" indent="0">
              <a:buNone/>
            </a:pPr>
            <a:r>
              <a:rPr lang="fr-FR" dirty="0">
                <a:effectLst/>
                <a:latin typeface="Aptos" panose="02110004020202020204"/>
                <a:ea typeface="Aptos" panose="02110004020202020204"/>
                <a:cs typeface="Times New Roman" panose="02020603050405020304" pitchFamily="18" charset="0"/>
              </a:rPr>
              <a:t>Bernard </a:t>
            </a:r>
            <a:r>
              <a:rPr lang="fr-FR" dirty="0" err="1">
                <a:effectLst/>
                <a:latin typeface="Aptos" panose="02110004020202020204"/>
                <a:ea typeface="Aptos" panose="02110004020202020204"/>
                <a:cs typeface="Times New Roman" panose="02020603050405020304" pitchFamily="18" charset="0"/>
              </a:rPr>
              <a:t>Sesboüé</a:t>
            </a:r>
            <a:endParaRPr lang="fr-FR" dirty="0"/>
          </a:p>
        </p:txBody>
      </p:sp>
      <p:sp>
        <p:nvSpPr>
          <p:cNvPr id="4" name="Espace réservé du contenu 3">
            <a:extLst>
              <a:ext uri="{FF2B5EF4-FFF2-40B4-BE49-F238E27FC236}">
                <a16:creationId xmlns:a16="http://schemas.microsoft.com/office/drawing/2014/main" id="{E3CA19C8-A483-BE3B-AF16-67D4FB77B14E}"/>
              </a:ext>
            </a:extLst>
          </p:cNvPr>
          <p:cNvSpPr>
            <a:spLocks noGrp="1"/>
          </p:cNvSpPr>
          <p:nvPr>
            <p:ph sz="half" idx="2"/>
          </p:nvPr>
        </p:nvSpPr>
        <p:spPr/>
        <p:txBody>
          <a:bodyPr>
            <a:normAutofit fontScale="92500" lnSpcReduction="10000"/>
          </a:bodyPr>
          <a:lstStyle/>
          <a:p>
            <a:pPr marL="0" indent="0">
              <a:buNone/>
            </a:pPr>
            <a:r>
              <a:rPr lang="fr-FR" dirty="0">
                <a:solidFill>
                  <a:srgbClr val="000000"/>
                </a:solidFill>
                <a:latin typeface="Helvetica" panose="020B0604020202020204" pitchFamily="34" charset="0"/>
                <a:ea typeface="Arial Unicode MS"/>
                <a:cs typeface="Arial Unicode MS"/>
              </a:rPr>
              <a:t>L</a:t>
            </a:r>
            <a:r>
              <a:rPr lang="fr-FR" dirty="0">
                <a:solidFill>
                  <a:srgbClr val="000000"/>
                </a:solidFill>
                <a:effectLst/>
                <a:latin typeface="Helvetica" panose="020B0604020202020204" pitchFamily="34" charset="0"/>
                <a:ea typeface="Arial Unicode MS"/>
                <a:cs typeface="Arial Unicode MS"/>
              </a:rPr>
              <a:t>a purification par l'eau se retrouve dans de nombreuses civilisations. </a:t>
            </a:r>
          </a:p>
          <a:p>
            <a:pPr marL="0" indent="0">
              <a:buNone/>
            </a:pPr>
            <a:r>
              <a:rPr lang="fr-FR" dirty="0">
                <a:effectLst/>
                <a:latin typeface="Aptos" panose="02110004020202020204"/>
                <a:ea typeface="Aptos" panose="02110004020202020204"/>
                <a:cs typeface="Times New Roman" panose="02020603050405020304" pitchFamily="18" charset="0"/>
              </a:rPr>
              <a:t>" Les Cafres [population noire d'Afrique australe] qui se lavent pour se purifier d'une souillure de convention, ne se lavent jamais dans la vie ordinaire [...] Le fidèle persan [...] va jusqu'à se laver les yeux quand ils ont été souillés par la vue d'un infidèle.« </a:t>
            </a:r>
          </a:p>
          <a:p>
            <a:pPr marL="0" indent="0">
              <a:buNone/>
            </a:pPr>
            <a:r>
              <a:rPr lang="fr-FR" dirty="0">
                <a:latin typeface="Aptos" panose="02110004020202020204"/>
                <a:cs typeface="Times New Roman" panose="02020603050405020304" pitchFamily="18" charset="0"/>
              </a:rPr>
              <a:t>Bachelard</a:t>
            </a:r>
            <a:endParaRPr lang="fr-FR" sz="4000" dirty="0"/>
          </a:p>
        </p:txBody>
      </p:sp>
      <p:sp>
        <p:nvSpPr>
          <p:cNvPr id="5" name="Flèche : gauche 4">
            <a:hlinkClick r:id="rId2" action="ppaction://hlinksldjump"/>
            <a:extLst>
              <a:ext uri="{FF2B5EF4-FFF2-40B4-BE49-F238E27FC236}">
                <a16:creationId xmlns:a16="http://schemas.microsoft.com/office/drawing/2014/main" id="{8CF6C103-68EA-D270-CE33-FE9BA6C77051}"/>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2201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30DB-4F3E-7F63-78F0-9A12A84DEA81}"/>
              </a:ext>
            </a:extLst>
          </p:cNvPr>
          <p:cNvSpPr>
            <a:spLocks noGrp="1"/>
          </p:cNvSpPr>
          <p:nvPr>
            <p:ph type="title"/>
          </p:nvPr>
        </p:nvSpPr>
        <p:spPr/>
        <p:txBody>
          <a:bodyPr/>
          <a:lstStyle/>
          <a:p>
            <a:pPr algn="ctr"/>
            <a:r>
              <a:rPr lang="fr-FR" dirty="0"/>
              <a:t>Eclairages purification sc</a:t>
            </a:r>
            <a:br>
              <a:rPr lang="fr-FR" dirty="0"/>
            </a:br>
            <a:endParaRPr lang="fr-FR" dirty="0"/>
          </a:p>
        </p:txBody>
      </p:sp>
      <p:sp>
        <p:nvSpPr>
          <p:cNvPr id="3" name="Espace réservé du contenu 2">
            <a:extLst>
              <a:ext uri="{FF2B5EF4-FFF2-40B4-BE49-F238E27FC236}">
                <a16:creationId xmlns:a16="http://schemas.microsoft.com/office/drawing/2014/main" id="{AE79B8CF-054A-24A7-F368-C9021321DF2B}"/>
              </a:ext>
            </a:extLst>
          </p:cNvPr>
          <p:cNvSpPr>
            <a:spLocks noGrp="1"/>
          </p:cNvSpPr>
          <p:nvPr>
            <p:ph sz="half" idx="1"/>
          </p:nvPr>
        </p:nvSpPr>
        <p:spPr/>
        <p:txBody>
          <a:bodyPr>
            <a:normAutofit/>
          </a:bodyPr>
          <a:lstStyle/>
          <a:p>
            <a:pPr marL="0" indent="0">
              <a:buNone/>
            </a:pPr>
            <a:r>
              <a:rPr lang="fr-FR" sz="2400" dirty="0">
                <a:effectLst/>
                <a:latin typeface="Aptos" panose="02110004020202020204"/>
                <a:ea typeface="Aptos" panose="02110004020202020204"/>
                <a:cs typeface="Times New Roman" panose="02020603050405020304" pitchFamily="18" charset="0"/>
              </a:rPr>
              <a:t>En 2022, la teneur en nitrates pour l’eau du robinet a été au moins une fois supérieure à 50 mg/L pour environ 818 000 habitants (soit 1,2 % de la population totale française). En 2022, 10,26 millions d’habitants (soit 15,4 % de la population française), ont été alimentés par de l’eau du robinet au moins une fois non-conforme aux pesticides au cours de l’année 2022.</a:t>
            </a:r>
            <a:endParaRPr lang="fr-FR" sz="2400" dirty="0"/>
          </a:p>
        </p:txBody>
      </p:sp>
      <p:sp>
        <p:nvSpPr>
          <p:cNvPr id="4" name="Espace réservé du contenu 3">
            <a:extLst>
              <a:ext uri="{FF2B5EF4-FFF2-40B4-BE49-F238E27FC236}">
                <a16:creationId xmlns:a16="http://schemas.microsoft.com/office/drawing/2014/main" id="{6F7DBCBE-9E43-C9C4-FFD6-0A0365E4A40C}"/>
              </a:ext>
            </a:extLst>
          </p:cNvPr>
          <p:cNvSpPr>
            <a:spLocks noGrp="1"/>
          </p:cNvSpPr>
          <p:nvPr>
            <p:ph sz="half" idx="2"/>
          </p:nvPr>
        </p:nvSpPr>
        <p:spPr/>
        <p:txBody>
          <a:bodyPr>
            <a:normAutofit/>
          </a:bodyPr>
          <a:lstStyle/>
          <a:p>
            <a:pPr marL="0" indent="0">
              <a:buNone/>
            </a:pPr>
            <a:r>
              <a:rPr lang="fr-FR" sz="2400" dirty="0">
                <a:effectLst/>
                <a:latin typeface="Aptos" panose="02110004020202020204"/>
                <a:ea typeface="Aptos" panose="02110004020202020204"/>
                <a:cs typeface="Times New Roman" panose="02020603050405020304" pitchFamily="18" charset="0"/>
              </a:rPr>
              <a:t>Si le TFA acide </a:t>
            </a:r>
            <a:r>
              <a:rPr lang="fr-FR" sz="2400" dirty="0" err="1">
                <a:effectLst/>
                <a:latin typeface="Aptos" panose="02110004020202020204"/>
                <a:ea typeface="Aptos" panose="02110004020202020204"/>
                <a:cs typeface="Times New Roman" panose="02020603050405020304" pitchFamily="18" charset="0"/>
              </a:rPr>
              <a:t>trifluoroacétique</a:t>
            </a:r>
            <a:r>
              <a:rPr lang="fr-FR" sz="2400" dirty="0">
                <a:effectLst/>
                <a:latin typeface="Aptos" panose="02110004020202020204"/>
                <a:ea typeface="Aptos" panose="02110004020202020204"/>
                <a:cs typeface="Times New Roman" panose="02020603050405020304" pitchFamily="18" charset="0"/>
              </a:rPr>
              <a:t> est un métabolite issu de la dégradation d’un herbicide, le flufénacet utilisé dans les cultures de céréales. Il a été reconnu comme perturbateur endocrinien le 27 septembre 2024 par l’EFSA Autorité européenne de sécurité alimentaire. Si le TFA est classé comme métabolite pertinent, la moitié des eaux distribuées en France seraient non conformes (seuil </a:t>
            </a:r>
            <a:r>
              <a:rPr lang="fr-FR" sz="2400" dirty="0">
                <a:effectLst/>
                <a:latin typeface="Calibri" panose="020F0502020204030204" pitchFamily="34" charset="0"/>
                <a:ea typeface="Aptos" panose="02110004020202020204"/>
              </a:rPr>
              <a:t>µ</a:t>
            </a:r>
            <a:r>
              <a:rPr lang="fr-FR" sz="2400" dirty="0">
                <a:effectLst/>
                <a:latin typeface="Aptos" panose="02110004020202020204"/>
                <a:ea typeface="Aptos" panose="02110004020202020204"/>
                <a:cs typeface="Times New Roman" panose="02020603050405020304" pitchFamily="18" charset="0"/>
              </a:rPr>
              <a:t>1 g/litre).</a:t>
            </a:r>
            <a:endParaRPr lang="fr-FR" sz="2400" dirty="0"/>
          </a:p>
        </p:txBody>
      </p:sp>
      <p:sp>
        <p:nvSpPr>
          <p:cNvPr id="5" name="Flèche : gauche 4">
            <a:hlinkClick r:id="rId2" action="ppaction://hlinksldjump"/>
            <a:extLst>
              <a:ext uri="{FF2B5EF4-FFF2-40B4-BE49-F238E27FC236}">
                <a16:creationId xmlns:a16="http://schemas.microsoft.com/office/drawing/2014/main" id="{E2E9E4CB-7799-9667-46D8-48DD3CF2FA91}"/>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3721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EB488-7F45-F209-780D-7FA539DFD91A}"/>
              </a:ext>
            </a:extLst>
          </p:cNvPr>
          <p:cNvSpPr>
            <a:spLocks noGrp="1"/>
          </p:cNvSpPr>
          <p:nvPr>
            <p:ph type="title"/>
          </p:nvPr>
        </p:nvSpPr>
        <p:spPr/>
        <p:txBody>
          <a:bodyPr/>
          <a:lstStyle/>
          <a:p>
            <a:pPr algn="ctr"/>
            <a:r>
              <a:rPr lang="fr-FR" sz="4400" dirty="0">
                <a:effectLst/>
                <a:latin typeface="Aptos" panose="02110004020202020204"/>
                <a:ea typeface="Aptos" panose="02110004020202020204"/>
                <a:cs typeface="Times New Roman" panose="02020603050405020304" pitchFamily="18" charset="0"/>
              </a:rPr>
              <a:t>L’eau un danger et un bienfait</a:t>
            </a:r>
            <a:r>
              <a:rPr lang="fr-FR" dirty="0">
                <a:latin typeface="Aptos" panose="02110004020202020204"/>
                <a:ea typeface="Aptos" panose="02110004020202020204"/>
                <a:cs typeface="Times New Roman" panose="02020603050405020304" pitchFamily="18" charset="0"/>
              </a:rPr>
              <a:t> Le Nil et Cana</a:t>
            </a:r>
            <a:endParaRPr lang="fr-FR" dirty="0"/>
          </a:p>
        </p:txBody>
      </p:sp>
      <p:sp>
        <p:nvSpPr>
          <p:cNvPr id="3" name="Espace réservé du contenu 2">
            <a:extLst>
              <a:ext uri="{FF2B5EF4-FFF2-40B4-BE49-F238E27FC236}">
                <a16:creationId xmlns:a16="http://schemas.microsoft.com/office/drawing/2014/main" id="{206B30F3-CC47-77D6-8ADF-986630305518}"/>
              </a:ext>
            </a:extLst>
          </p:cNvPr>
          <p:cNvSpPr>
            <a:spLocks noGrp="1"/>
          </p:cNvSpPr>
          <p:nvPr>
            <p:ph sz="half" idx="1"/>
          </p:nvPr>
        </p:nvSpPr>
        <p:spPr>
          <a:solidFill>
            <a:schemeClr val="tx2">
              <a:lumMod val="10000"/>
              <a:lumOff val="90000"/>
            </a:schemeClr>
          </a:solidFill>
        </p:spPr>
        <p:txBody>
          <a:bodyPr>
            <a:normAutofit fontScale="85000" lnSpcReduction="10000"/>
          </a:bodyPr>
          <a:lstStyle/>
          <a:p>
            <a:pPr marL="0" indent="0">
              <a:buNone/>
            </a:pPr>
            <a:r>
              <a:rPr lang="fr-FR" dirty="0">
                <a:effectLst/>
                <a:latin typeface="Aptos" panose="02110004020202020204"/>
                <a:ea typeface="Aptos" panose="02110004020202020204"/>
                <a:cs typeface="Times New Roman" panose="02020603050405020304" pitchFamily="18" charset="0"/>
              </a:rPr>
              <a:t>Les plaies d’Egypte : l’eau du Nil changée en sang </a:t>
            </a:r>
          </a:p>
          <a:p>
            <a:pPr marL="0" indent="0">
              <a:buNone/>
            </a:pPr>
            <a:r>
              <a:rPr lang="fr-FR" i="1" dirty="0"/>
              <a:t>Ainsi parle l'Éternel: A ceci tu connaîtras que je suis l'Éternel. Je vais frapper les eaux du fleuve avec la verge qui est dans ma main; et elles seront changées en sang.</a:t>
            </a:r>
          </a:p>
          <a:p>
            <a:pPr marL="0" indent="0">
              <a:buNone/>
            </a:pPr>
            <a:r>
              <a:rPr lang="fr-FR" i="1" dirty="0"/>
              <a:t>Les poissons qui sont dans le fleuve périront, le fleuve se corrompra, et les Égyptiens s'efforceront en vain de boire l'eau du fleuve.</a:t>
            </a:r>
          </a:p>
          <a:p>
            <a:pPr marL="0" indent="0">
              <a:buNone/>
            </a:pPr>
            <a:r>
              <a:rPr lang="fr-FR" dirty="0">
                <a:effectLst/>
                <a:latin typeface="Aptos" panose="02110004020202020204"/>
                <a:ea typeface="Aptos" panose="02110004020202020204"/>
                <a:cs typeface="Times New Roman" panose="02020603050405020304" pitchFamily="18" charset="0"/>
              </a:rPr>
              <a:t>(Exode 7, 17-18)</a:t>
            </a:r>
          </a:p>
          <a:p>
            <a:pPr marL="0" indent="0">
              <a:buNone/>
            </a:pPr>
            <a:endParaRPr lang="fr-FR" i="1" dirty="0"/>
          </a:p>
          <a:p>
            <a:pPr marL="0" indent="0">
              <a:buNone/>
            </a:pPr>
            <a:endParaRPr lang="fr-FR" dirty="0"/>
          </a:p>
        </p:txBody>
      </p:sp>
      <p:sp>
        <p:nvSpPr>
          <p:cNvPr id="4" name="Espace réservé du contenu 3">
            <a:extLst>
              <a:ext uri="{FF2B5EF4-FFF2-40B4-BE49-F238E27FC236}">
                <a16:creationId xmlns:a16="http://schemas.microsoft.com/office/drawing/2014/main" id="{65C3DEA0-DEE7-10D7-997F-3D466BC0F29F}"/>
              </a:ext>
            </a:extLst>
          </p:cNvPr>
          <p:cNvSpPr>
            <a:spLocks noGrp="1"/>
          </p:cNvSpPr>
          <p:nvPr>
            <p:ph sz="half" idx="2"/>
          </p:nvPr>
        </p:nvSpPr>
        <p:spPr>
          <a:solidFill>
            <a:schemeClr val="accent3">
              <a:lumMod val="20000"/>
              <a:lumOff val="80000"/>
            </a:schemeClr>
          </a:solidFill>
        </p:spPr>
        <p:txBody>
          <a:bodyPr>
            <a:normAutofit fontScale="85000" lnSpcReduction="10000"/>
          </a:bodyPr>
          <a:lstStyle/>
          <a:p>
            <a:pPr marL="0" indent="0">
              <a:buNone/>
            </a:pPr>
            <a:r>
              <a:rPr lang="fr-FR" dirty="0"/>
              <a:t>Les noces de CANA</a:t>
            </a:r>
          </a:p>
          <a:p>
            <a:pPr marL="0" indent="0">
              <a:buNone/>
            </a:pPr>
            <a:r>
              <a:rPr lang="fr-FR" i="1" dirty="0"/>
              <a:t>Jésus dit à ceux qui servaient : « Remplissez d’eau les jarres. » Et ils les remplirent jusqu’au bord.</a:t>
            </a:r>
          </a:p>
          <a:p>
            <a:pPr marL="0" indent="0">
              <a:buNone/>
            </a:pPr>
            <a:r>
              <a:rPr lang="fr-FR" i="1" dirty="0"/>
              <a:t>Il leur dit : « Maintenant, puisez, et portez-en au maître du repas. » Ils lui en portèrent.</a:t>
            </a:r>
          </a:p>
          <a:p>
            <a:pPr marL="0" indent="0">
              <a:buNone/>
            </a:pPr>
            <a:r>
              <a:rPr lang="fr-FR" i="1" dirty="0"/>
              <a:t>Et celui-ci goûta l’eau changée en vin. Il ne savait pas d’où venait ce vin, mais ceux qui servaient le savaient bien, eux qui avaient puisé l’eau. Alors le maître du repas appelle le marié</a:t>
            </a:r>
          </a:p>
          <a:p>
            <a:pPr marL="0" indent="0">
              <a:buNone/>
            </a:pPr>
            <a:r>
              <a:rPr lang="fr-FR" sz="1800" kern="0" dirty="0" err="1">
                <a:solidFill>
                  <a:srgbClr val="000000"/>
                </a:solidFill>
                <a:effectLst/>
                <a:latin typeface="Helvetica" panose="020B0604020202020204" pitchFamily="34" charset="0"/>
                <a:ea typeface="Arial Unicode MS"/>
                <a:cs typeface="Arial Unicode MS"/>
              </a:rPr>
              <a:t>Jn</a:t>
            </a:r>
            <a:r>
              <a:rPr lang="fr-FR" sz="1800" kern="0" dirty="0">
                <a:solidFill>
                  <a:srgbClr val="000000"/>
                </a:solidFill>
                <a:effectLst/>
                <a:latin typeface="Helvetica" panose="020B0604020202020204" pitchFamily="34" charset="0"/>
                <a:ea typeface="Arial Unicode MS"/>
                <a:cs typeface="Arial Unicode MS"/>
              </a:rPr>
              <a:t> 2, 7-9</a:t>
            </a:r>
            <a:endParaRPr lang="fr-FR" dirty="0"/>
          </a:p>
        </p:txBody>
      </p:sp>
      <p:sp>
        <p:nvSpPr>
          <p:cNvPr id="5" name="Flèche : gauche 4">
            <a:hlinkClick r:id="rId2" action="ppaction://hlinksldjump"/>
            <a:extLst>
              <a:ext uri="{FF2B5EF4-FFF2-40B4-BE49-F238E27FC236}">
                <a16:creationId xmlns:a16="http://schemas.microsoft.com/office/drawing/2014/main" id="{F156553B-8537-F5AD-8206-0A28FBDC9E0A}"/>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956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7928420-8C06-9961-05AF-7B566FF8A4A6}"/>
              </a:ext>
            </a:extLst>
          </p:cNvPr>
          <p:cNvSpPr txBox="1"/>
          <p:nvPr/>
        </p:nvSpPr>
        <p:spPr>
          <a:xfrm>
            <a:off x="4868779" y="5449256"/>
            <a:ext cx="2101516" cy="707886"/>
          </a:xfrm>
          <a:prstGeom prst="rect">
            <a:avLst/>
          </a:prstGeom>
          <a:noFill/>
        </p:spPr>
        <p:txBody>
          <a:bodyPr wrap="square" rtlCol="0">
            <a:spAutoFit/>
          </a:bodyPr>
          <a:lstStyle/>
          <a:p>
            <a:pPr algn="ctr"/>
            <a:r>
              <a:rPr lang="fr-FR" sz="4000" dirty="0"/>
              <a:t>Eau</a:t>
            </a:r>
            <a:r>
              <a:rPr lang="fr-FR" dirty="0"/>
              <a:t> </a:t>
            </a:r>
          </a:p>
        </p:txBody>
      </p:sp>
      <p:sp>
        <p:nvSpPr>
          <p:cNvPr id="6" name="ZoneTexte 5">
            <a:extLst>
              <a:ext uri="{FF2B5EF4-FFF2-40B4-BE49-F238E27FC236}">
                <a16:creationId xmlns:a16="http://schemas.microsoft.com/office/drawing/2014/main" id="{97BE4CA9-0A1B-0BF1-B099-E8A7D674E0D7}"/>
              </a:ext>
            </a:extLst>
          </p:cNvPr>
          <p:cNvSpPr txBox="1"/>
          <p:nvPr/>
        </p:nvSpPr>
        <p:spPr>
          <a:xfrm>
            <a:off x="2767263" y="3264568"/>
            <a:ext cx="2101516" cy="1323439"/>
          </a:xfrm>
          <a:prstGeom prst="rect">
            <a:avLst/>
          </a:prstGeom>
          <a:noFill/>
        </p:spPr>
        <p:txBody>
          <a:bodyPr wrap="square" rtlCol="0">
            <a:spAutoFit/>
          </a:bodyPr>
          <a:lstStyle/>
          <a:p>
            <a:r>
              <a:rPr lang="fr-FR" sz="4000" dirty="0"/>
              <a:t>Sang sur le Nil</a:t>
            </a:r>
            <a:r>
              <a:rPr lang="fr-FR" dirty="0"/>
              <a:t> </a:t>
            </a:r>
          </a:p>
        </p:txBody>
      </p:sp>
      <p:sp>
        <p:nvSpPr>
          <p:cNvPr id="7" name="ZoneTexte 6">
            <a:extLst>
              <a:ext uri="{FF2B5EF4-FFF2-40B4-BE49-F238E27FC236}">
                <a16:creationId xmlns:a16="http://schemas.microsoft.com/office/drawing/2014/main" id="{D794854C-1428-3BC2-08E0-7C6622398429}"/>
              </a:ext>
            </a:extLst>
          </p:cNvPr>
          <p:cNvSpPr txBox="1"/>
          <p:nvPr/>
        </p:nvSpPr>
        <p:spPr>
          <a:xfrm>
            <a:off x="7122695" y="3264567"/>
            <a:ext cx="2101516" cy="1323439"/>
          </a:xfrm>
          <a:prstGeom prst="rect">
            <a:avLst/>
          </a:prstGeom>
          <a:noFill/>
        </p:spPr>
        <p:txBody>
          <a:bodyPr wrap="square" rtlCol="0">
            <a:spAutoFit/>
          </a:bodyPr>
          <a:lstStyle/>
          <a:p>
            <a:r>
              <a:rPr lang="fr-FR" sz="4000" dirty="0"/>
              <a:t>Vin à Cana</a:t>
            </a:r>
            <a:endParaRPr lang="fr-FR" dirty="0"/>
          </a:p>
        </p:txBody>
      </p:sp>
      <p:sp>
        <p:nvSpPr>
          <p:cNvPr id="8" name="ZoneTexte 7">
            <a:extLst>
              <a:ext uri="{FF2B5EF4-FFF2-40B4-BE49-F238E27FC236}">
                <a16:creationId xmlns:a16="http://schemas.microsoft.com/office/drawing/2014/main" id="{FAFFC7D2-D61B-3468-EE4D-3AA4369719F2}"/>
              </a:ext>
            </a:extLst>
          </p:cNvPr>
          <p:cNvSpPr txBox="1"/>
          <p:nvPr/>
        </p:nvSpPr>
        <p:spPr>
          <a:xfrm>
            <a:off x="7122695" y="1668376"/>
            <a:ext cx="2101516" cy="1323439"/>
          </a:xfrm>
          <a:prstGeom prst="rect">
            <a:avLst/>
          </a:prstGeom>
          <a:noFill/>
        </p:spPr>
        <p:txBody>
          <a:bodyPr wrap="square" rtlCol="0">
            <a:spAutoFit/>
          </a:bodyPr>
          <a:lstStyle/>
          <a:p>
            <a:r>
              <a:rPr lang="fr-FR" sz="4000" dirty="0"/>
              <a:t>Vin de la Cène</a:t>
            </a:r>
            <a:endParaRPr lang="fr-FR" dirty="0"/>
          </a:p>
        </p:txBody>
      </p:sp>
      <p:sp>
        <p:nvSpPr>
          <p:cNvPr id="9" name="ZoneTexte 8">
            <a:extLst>
              <a:ext uri="{FF2B5EF4-FFF2-40B4-BE49-F238E27FC236}">
                <a16:creationId xmlns:a16="http://schemas.microsoft.com/office/drawing/2014/main" id="{A7C95D98-9C94-69C8-6764-2DE6A7A51871}"/>
              </a:ext>
            </a:extLst>
          </p:cNvPr>
          <p:cNvSpPr txBox="1"/>
          <p:nvPr/>
        </p:nvSpPr>
        <p:spPr>
          <a:xfrm>
            <a:off x="2767263" y="1510504"/>
            <a:ext cx="2101516" cy="1323439"/>
          </a:xfrm>
          <a:prstGeom prst="rect">
            <a:avLst/>
          </a:prstGeom>
          <a:noFill/>
        </p:spPr>
        <p:txBody>
          <a:bodyPr wrap="square" rtlCol="0">
            <a:spAutoFit/>
          </a:bodyPr>
          <a:lstStyle/>
          <a:p>
            <a:r>
              <a:rPr lang="fr-FR" sz="4000" dirty="0"/>
              <a:t>Sang du Christ</a:t>
            </a:r>
            <a:endParaRPr lang="fr-FR" dirty="0"/>
          </a:p>
        </p:txBody>
      </p:sp>
      <p:sp>
        <p:nvSpPr>
          <p:cNvPr id="10" name="Flèche : droite 9">
            <a:extLst>
              <a:ext uri="{FF2B5EF4-FFF2-40B4-BE49-F238E27FC236}">
                <a16:creationId xmlns:a16="http://schemas.microsoft.com/office/drawing/2014/main" id="{C12A1D76-857D-58FB-C0B7-03B708654BEB}"/>
              </a:ext>
            </a:extLst>
          </p:cNvPr>
          <p:cNvSpPr/>
          <p:nvPr/>
        </p:nvSpPr>
        <p:spPr>
          <a:xfrm rot="19021510">
            <a:off x="6317259" y="4855681"/>
            <a:ext cx="1610872" cy="540372"/>
          </a:xfrm>
          <a:prstGeom prst="right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D996D606-FB63-26E3-D82D-14442486F95C}"/>
              </a:ext>
            </a:extLst>
          </p:cNvPr>
          <p:cNvSpPr/>
          <p:nvPr/>
        </p:nvSpPr>
        <p:spPr>
          <a:xfrm rot="13425888">
            <a:off x="3849337" y="4780768"/>
            <a:ext cx="1610872" cy="54037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ECD8293A-A8FB-6A70-D94E-BCAF62C5B55F}"/>
              </a:ext>
            </a:extLst>
          </p:cNvPr>
          <p:cNvSpPr/>
          <p:nvPr/>
        </p:nvSpPr>
        <p:spPr>
          <a:xfrm rot="10800000">
            <a:off x="5053264" y="2049376"/>
            <a:ext cx="1610872" cy="54037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gauche 1">
            <a:hlinkClick r:id="rId2" action="ppaction://hlinksldjump"/>
            <a:extLst>
              <a:ext uri="{FF2B5EF4-FFF2-40B4-BE49-F238E27FC236}">
                <a16:creationId xmlns:a16="http://schemas.microsoft.com/office/drawing/2014/main" id="{9A66C10A-33D0-06C3-F3C1-9C6DAC0820F8}"/>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F8CDD38-C948-5473-45A2-DCE3DF5DE8A5}"/>
              </a:ext>
            </a:extLst>
          </p:cNvPr>
          <p:cNvSpPr>
            <a:spLocks noGrp="1"/>
          </p:cNvSpPr>
          <p:nvPr>
            <p:ph type="title"/>
          </p:nvPr>
        </p:nvSpPr>
        <p:spPr>
          <a:xfrm>
            <a:off x="838200" y="365126"/>
            <a:ext cx="10515600" cy="791436"/>
          </a:xfrm>
        </p:spPr>
        <p:txBody>
          <a:bodyPr/>
          <a:lstStyle/>
          <a:p>
            <a:pPr algn="ctr"/>
            <a:r>
              <a:rPr lang="fr-FR" dirty="0"/>
              <a:t>L’eau se transforme</a:t>
            </a:r>
          </a:p>
        </p:txBody>
      </p:sp>
    </p:spTree>
    <p:extLst>
      <p:ext uri="{BB962C8B-B14F-4D97-AF65-F5344CB8AC3E}">
        <p14:creationId xmlns:p14="http://schemas.microsoft.com/office/powerpoint/2010/main" val="740862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C2C0F1-494D-8CE7-0C6D-DC6A4BE31F6C}"/>
              </a:ext>
            </a:extLst>
          </p:cNvPr>
          <p:cNvSpPr>
            <a:spLocks noGrp="1"/>
          </p:cNvSpPr>
          <p:nvPr>
            <p:ph type="title"/>
          </p:nvPr>
        </p:nvSpPr>
        <p:spPr/>
        <p:txBody>
          <a:bodyPr/>
          <a:lstStyle/>
          <a:p>
            <a:pPr algn="ctr"/>
            <a:r>
              <a:rPr lang="fr-FR" dirty="0"/>
              <a:t>L’eau et l’esprit</a:t>
            </a:r>
          </a:p>
        </p:txBody>
      </p:sp>
      <p:sp>
        <p:nvSpPr>
          <p:cNvPr id="3" name="Espace réservé du contenu 2">
            <a:extLst>
              <a:ext uri="{FF2B5EF4-FFF2-40B4-BE49-F238E27FC236}">
                <a16:creationId xmlns:a16="http://schemas.microsoft.com/office/drawing/2014/main" id="{CA559B05-ACD6-5A84-75DA-2AF74AE2C7EA}"/>
              </a:ext>
            </a:extLst>
          </p:cNvPr>
          <p:cNvSpPr>
            <a:spLocks noGrp="1"/>
          </p:cNvSpPr>
          <p:nvPr>
            <p:ph sz="half" idx="1"/>
          </p:nvPr>
        </p:nvSpPr>
        <p:spPr>
          <a:solidFill>
            <a:schemeClr val="accent4">
              <a:lumMod val="20000"/>
              <a:lumOff val="80000"/>
            </a:schemeClr>
          </a:solidFill>
        </p:spPr>
        <p:txBody>
          <a:bodyPr>
            <a:normAutofit/>
          </a:bodyPr>
          <a:lstStyle/>
          <a:p>
            <a:pPr marL="0" indent="0">
              <a:buNone/>
            </a:pPr>
            <a:r>
              <a:rPr lang="fr-FR" i="1" dirty="0">
                <a:effectLst/>
                <a:latin typeface="Aptos" panose="02110004020202020204"/>
                <a:ea typeface="Aptos" panose="02110004020202020204"/>
                <a:cs typeface="Times New Roman" panose="02020603050405020304" pitchFamily="18" charset="0"/>
              </a:rPr>
              <a:t>L’Eternel te guidera constamment, il te rassasiera dans les lieux arides et redonnera de la vigueur à tes membres. Tu seras comme un jardin arrosé, comme un point d’eau dont les eaux ne déçoivent pas.</a:t>
            </a:r>
            <a:r>
              <a:rPr lang="fr-FR" dirty="0">
                <a:effectLst/>
                <a:latin typeface="Aptos" panose="02110004020202020204"/>
                <a:ea typeface="Aptos" panose="02110004020202020204"/>
                <a:cs typeface="Times New Roman" panose="02020603050405020304" pitchFamily="18" charset="0"/>
              </a:rPr>
              <a:t> </a:t>
            </a:r>
            <a:r>
              <a:rPr lang="fr-FR" dirty="0" err="1">
                <a:effectLst/>
                <a:latin typeface="Aptos" panose="02110004020202020204"/>
                <a:ea typeface="Aptos" panose="02110004020202020204"/>
                <a:cs typeface="Times New Roman" panose="02020603050405020304" pitchFamily="18" charset="0"/>
              </a:rPr>
              <a:t>Esaïe</a:t>
            </a:r>
            <a:r>
              <a:rPr lang="fr-FR" dirty="0">
                <a:effectLst/>
                <a:latin typeface="Aptos" panose="02110004020202020204"/>
                <a:ea typeface="Aptos" panose="02110004020202020204"/>
                <a:cs typeface="Times New Roman" panose="02020603050405020304" pitchFamily="18" charset="0"/>
              </a:rPr>
              <a:t> 58.11</a:t>
            </a:r>
          </a:p>
          <a:p>
            <a:pPr marL="0" indent="0">
              <a:buNone/>
            </a:pPr>
            <a:r>
              <a:rPr lang="fr-FR" sz="2800" i="1" dirty="0">
                <a:effectLst/>
                <a:latin typeface="Aptos" panose="02110004020202020204"/>
                <a:ea typeface="Aptos" panose="02110004020202020204"/>
                <a:cs typeface="Times New Roman" panose="02020603050405020304" pitchFamily="18" charset="0"/>
              </a:rPr>
              <a:t>J'étends mes mains vers toi; Mon âme soupire après toi, comme une terre desséchée. </a:t>
            </a:r>
            <a:r>
              <a:rPr lang="fr-FR" sz="2800" dirty="0">
                <a:effectLst/>
                <a:latin typeface="Aptos" panose="02110004020202020204"/>
                <a:ea typeface="Aptos" panose="02110004020202020204"/>
                <a:cs typeface="Times New Roman" panose="02020603050405020304" pitchFamily="18" charset="0"/>
              </a:rPr>
              <a:t>Psaumes (142, 6)</a:t>
            </a:r>
            <a:endParaRPr lang="fr-FR" sz="2800" dirty="0"/>
          </a:p>
          <a:p>
            <a:pPr marL="0" indent="0">
              <a:buNone/>
            </a:pPr>
            <a:endParaRPr lang="fr-FR" dirty="0"/>
          </a:p>
        </p:txBody>
      </p:sp>
      <p:sp>
        <p:nvSpPr>
          <p:cNvPr id="4" name="Espace réservé du contenu 3">
            <a:extLst>
              <a:ext uri="{FF2B5EF4-FFF2-40B4-BE49-F238E27FC236}">
                <a16:creationId xmlns:a16="http://schemas.microsoft.com/office/drawing/2014/main" id="{2DE64DF4-F288-8C05-9078-5F51CDBEDC91}"/>
              </a:ext>
            </a:extLst>
          </p:cNvPr>
          <p:cNvSpPr>
            <a:spLocks noGrp="1"/>
          </p:cNvSpPr>
          <p:nvPr>
            <p:ph sz="half" idx="2"/>
          </p:nvPr>
        </p:nvSpPr>
        <p:spPr>
          <a:solidFill>
            <a:schemeClr val="accent4">
              <a:lumMod val="20000"/>
              <a:lumOff val="80000"/>
            </a:schemeClr>
          </a:solidFill>
        </p:spPr>
        <p:txBody>
          <a:bodyPr>
            <a:normAutofit/>
          </a:bodyPr>
          <a:lstStyle/>
          <a:p>
            <a:pPr marL="0" indent="0">
              <a:buNone/>
            </a:pPr>
            <a:r>
              <a:rPr lang="fr-FR" sz="2400" i="1" dirty="0">
                <a:effectLst/>
                <a:latin typeface="Aptos" panose="02110004020202020204"/>
                <a:ea typeface="Aptos" panose="02110004020202020204"/>
                <a:cs typeface="Times New Roman" panose="02020603050405020304" pitchFamily="18" charset="0"/>
              </a:rPr>
              <a:t>Si quelqu’un a soif, qu’il vienne à moi et qu’il boive, celui qui croit en moi ! Comme le dit l’Ecriture : De son sein jailliront des fleuves d’eau vive. Il parlait de l’Esprit que devaient recevoir ceux qui croient en Lui</a:t>
            </a:r>
            <a:r>
              <a:rPr lang="fr-FR" sz="2400" dirty="0">
                <a:effectLst/>
                <a:latin typeface="Aptos" panose="02110004020202020204"/>
                <a:ea typeface="Aptos" panose="02110004020202020204"/>
                <a:cs typeface="Times New Roman" panose="02020603050405020304" pitchFamily="18" charset="0"/>
              </a:rPr>
              <a:t>  </a:t>
            </a:r>
            <a:r>
              <a:rPr lang="fr-FR" sz="2400" dirty="0" err="1">
                <a:effectLst/>
                <a:latin typeface="Aptos" panose="02110004020202020204"/>
                <a:ea typeface="Aptos" panose="02110004020202020204"/>
                <a:cs typeface="Times New Roman" panose="02020603050405020304" pitchFamily="18" charset="0"/>
              </a:rPr>
              <a:t>Jn</a:t>
            </a:r>
            <a:r>
              <a:rPr lang="fr-FR" sz="2400" dirty="0">
                <a:effectLst/>
                <a:latin typeface="Aptos" panose="02110004020202020204"/>
                <a:ea typeface="Aptos" panose="02110004020202020204"/>
                <a:cs typeface="Times New Roman" panose="02020603050405020304" pitchFamily="18" charset="0"/>
              </a:rPr>
              <a:t> 7, 37-39</a:t>
            </a:r>
          </a:p>
          <a:p>
            <a:pPr marL="0" indent="0">
              <a:buNone/>
            </a:pPr>
            <a:endParaRPr lang="fr-FR" sz="2400" dirty="0">
              <a:latin typeface="Aptos" panose="02110004020202020204"/>
              <a:cs typeface="Times New Roman" panose="02020603050405020304" pitchFamily="18" charset="0"/>
            </a:endParaRPr>
          </a:p>
          <a:p>
            <a:pPr marL="0" indent="0">
              <a:buNone/>
            </a:pPr>
            <a:r>
              <a:rPr lang="fr-FR" sz="2400" i="1" dirty="0">
                <a:effectLst/>
                <a:latin typeface="Aptos" panose="02110004020202020204"/>
                <a:ea typeface="Aptos" panose="02110004020202020204"/>
                <a:cs typeface="Times New Roman" panose="02020603050405020304" pitchFamily="18" charset="0"/>
              </a:rPr>
              <a:t>Une femme de Samarie vint puiser de l'eau. Jésus lui dit: Donne-moi à boire.</a:t>
            </a:r>
            <a:r>
              <a:rPr lang="fr-FR" sz="2400" dirty="0">
                <a:effectLst/>
                <a:latin typeface="Aptos" panose="02110004020202020204"/>
                <a:ea typeface="Aptos" panose="02110004020202020204"/>
                <a:cs typeface="Times New Roman" panose="02020603050405020304" pitchFamily="18" charset="0"/>
              </a:rPr>
              <a:t> » </a:t>
            </a:r>
          </a:p>
          <a:p>
            <a:pPr marL="0" indent="0">
              <a:buNone/>
            </a:pPr>
            <a:r>
              <a:rPr lang="fr-FR" sz="2400" dirty="0" err="1">
                <a:effectLst/>
                <a:latin typeface="Aptos" panose="02110004020202020204"/>
                <a:ea typeface="Aptos" panose="02110004020202020204"/>
                <a:cs typeface="Times New Roman" panose="02020603050405020304" pitchFamily="18" charset="0"/>
              </a:rPr>
              <a:t>Jn</a:t>
            </a:r>
            <a:r>
              <a:rPr lang="fr-FR" sz="2400" dirty="0">
                <a:effectLst/>
                <a:latin typeface="Aptos" panose="02110004020202020204"/>
                <a:ea typeface="Aptos" panose="02110004020202020204"/>
                <a:cs typeface="Times New Roman" panose="02020603050405020304" pitchFamily="18" charset="0"/>
              </a:rPr>
              <a:t>, 4, 7</a:t>
            </a:r>
            <a:endParaRPr lang="fr-FR" sz="2400" dirty="0"/>
          </a:p>
        </p:txBody>
      </p:sp>
      <p:sp>
        <p:nvSpPr>
          <p:cNvPr id="5" name="Flèche : gauche 4">
            <a:hlinkClick r:id="rId2" action="ppaction://hlinksldjump"/>
            <a:extLst>
              <a:ext uri="{FF2B5EF4-FFF2-40B4-BE49-F238E27FC236}">
                <a16:creationId xmlns:a16="http://schemas.microsoft.com/office/drawing/2014/main" id="{023392DE-B5B1-6FB3-0D3E-0B66DF6A6F34}"/>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010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C88A5B0-D2D3-67BD-040E-DF9504DDB3A1}"/>
              </a:ext>
            </a:extLst>
          </p:cNvPr>
          <p:cNvSpPr txBox="1"/>
          <p:nvPr/>
        </p:nvSpPr>
        <p:spPr>
          <a:xfrm>
            <a:off x="665745" y="1523999"/>
            <a:ext cx="1764632" cy="646331"/>
          </a:xfrm>
          <a:prstGeom prst="rect">
            <a:avLst/>
          </a:prstGeom>
          <a:noFill/>
        </p:spPr>
        <p:txBody>
          <a:bodyPr wrap="square" rtlCol="0">
            <a:spAutoFit/>
          </a:bodyPr>
          <a:lstStyle/>
          <a:p>
            <a:pPr algn="ctr"/>
            <a:r>
              <a:rPr lang="fr-FR" sz="3600" dirty="0"/>
              <a:t>Dieu</a:t>
            </a:r>
          </a:p>
        </p:txBody>
      </p:sp>
      <p:sp>
        <p:nvSpPr>
          <p:cNvPr id="6" name="ZoneTexte 5">
            <a:extLst>
              <a:ext uri="{FF2B5EF4-FFF2-40B4-BE49-F238E27FC236}">
                <a16:creationId xmlns:a16="http://schemas.microsoft.com/office/drawing/2014/main" id="{C3E6B7B8-BB4B-DD0B-4B8C-4C40AC3FC0E9}"/>
              </a:ext>
            </a:extLst>
          </p:cNvPr>
          <p:cNvSpPr txBox="1"/>
          <p:nvPr/>
        </p:nvSpPr>
        <p:spPr>
          <a:xfrm>
            <a:off x="272714" y="3509210"/>
            <a:ext cx="2550695" cy="2308324"/>
          </a:xfrm>
          <a:prstGeom prst="rect">
            <a:avLst/>
          </a:prstGeom>
          <a:noFill/>
        </p:spPr>
        <p:txBody>
          <a:bodyPr wrap="square" rtlCol="0">
            <a:spAutoFit/>
          </a:bodyPr>
          <a:lstStyle/>
          <a:p>
            <a:pPr algn="ctr"/>
            <a:r>
              <a:rPr lang="fr-FR" sz="3600" dirty="0"/>
              <a:t>Nourrit la terre des hommes qui le suivent</a:t>
            </a:r>
          </a:p>
        </p:txBody>
      </p:sp>
      <p:sp>
        <p:nvSpPr>
          <p:cNvPr id="7" name="ZoneTexte 6">
            <a:extLst>
              <a:ext uri="{FF2B5EF4-FFF2-40B4-BE49-F238E27FC236}">
                <a16:creationId xmlns:a16="http://schemas.microsoft.com/office/drawing/2014/main" id="{A2BF5708-20AA-F309-350F-CB18FAF4E46F}"/>
              </a:ext>
            </a:extLst>
          </p:cNvPr>
          <p:cNvSpPr txBox="1"/>
          <p:nvPr/>
        </p:nvSpPr>
        <p:spPr>
          <a:xfrm>
            <a:off x="5590674" y="1446546"/>
            <a:ext cx="1764632" cy="646331"/>
          </a:xfrm>
          <a:prstGeom prst="rect">
            <a:avLst/>
          </a:prstGeom>
          <a:noFill/>
        </p:spPr>
        <p:txBody>
          <a:bodyPr wrap="square" rtlCol="0">
            <a:spAutoFit/>
          </a:bodyPr>
          <a:lstStyle/>
          <a:p>
            <a:pPr algn="ctr"/>
            <a:r>
              <a:rPr lang="fr-FR" sz="3600" dirty="0"/>
              <a:t>Dieu</a:t>
            </a:r>
          </a:p>
        </p:txBody>
      </p:sp>
      <p:sp>
        <p:nvSpPr>
          <p:cNvPr id="8" name="ZoneTexte 7">
            <a:extLst>
              <a:ext uri="{FF2B5EF4-FFF2-40B4-BE49-F238E27FC236}">
                <a16:creationId xmlns:a16="http://schemas.microsoft.com/office/drawing/2014/main" id="{78647A6C-472B-35E9-3019-B9CC55C1E963}"/>
              </a:ext>
            </a:extLst>
          </p:cNvPr>
          <p:cNvSpPr txBox="1"/>
          <p:nvPr/>
        </p:nvSpPr>
        <p:spPr>
          <a:xfrm>
            <a:off x="3617494" y="3509210"/>
            <a:ext cx="2550695" cy="2308324"/>
          </a:xfrm>
          <a:prstGeom prst="rect">
            <a:avLst/>
          </a:prstGeom>
          <a:noFill/>
        </p:spPr>
        <p:txBody>
          <a:bodyPr wrap="square" rtlCol="0">
            <a:spAutoFit/>
          </a:bodyPr>
          <a:lstStyle/>
          <a:p>
            <a:pPr algn="ctr"/>
            <a:r>
              <a:rPr lang="fr-FR" sz="3600" dirty="0"/>
              <a:t>Protège l’homme qui met en lui sa foi</a:t>
            </a:r>
          </a:p>
        </p:txBody>
      </p:sp>
      <p:sp>
        <p:nvSpPr>
          <p:cNvPr id="9" name="ZoneTexte 8">
            <a:extLst>
              <a:ext uri="{FF2B5EF4-FFF2-40B4-BE49-F238E27FC236}">
                <a16:creationId xmlns:a16="http://schemas.microsoft.com/office/drawing/2014/main" id="{F0EBCE99-AD72-91CA-9084-4E1EE8D70FEA}"/>
              </a:ext>
            </a:extLst>
          </p:cNvPr>
          <p:cNvSpPr txBox="1"/>
          <p:nvPr/>
        </p:nvSpPr>
        <p:spPr>
          <a:xfrm>
            <a:off x="6472990" y="3489157"/>
            <a:ext cx="2550695" cy="2308324"/>
          </a:xfrm>
          <a:prstGeom prst="rect">
            <a:avLst/>
          </a:prstGeom>
          <a:noFill/>
        </p:spPr>
        <p:txBody>
          <a:bodyPr wrap="square" rtlCol="0">
            <a:spAutoFit/>
          </a:bodyPr>
          <a:lstStyle/>
          <a:p>
            <a:pPr algn="ctr"/>
            <a:r>
              <a:rPr lang="fr-FR" sz="3600" dirty="0"/>
              <a:t>Comme l’eau abreuve les arbres</a:t>
            </a:r>
          </a:p>
        </p:txBody>
      </p:sp>
      <p:sp>
        <p:nvSpPr>
          <p:cNvPr id="10" name="ZoneTexte 9">
            <a:extLst>
              <a:ext uri="{FF2B5EF4-FFF2-40B4-BE49-F238E27FC236}">
                <a16:creationId xmlns:a16="http://schemas.microsoft.com/office/drawing/2014/main" id="{DBE25045-74E7-9741-E7E0-CDDF935BE73D}"/>
              </a:ext>
            </a:extLst>
          </p:cNvPr>
          <p:cNvSpPr txBox="1"/>
          <p:nvPr/>
        </p:nvSpPr>
        <p:spPr>
          <a:xfrm>
            <a:off x="9761623" y="1523999"/>
            <a:ext cx="1764632" cy="646331"/>
          </a:xfrm>
          <a:prstGeom prst="rect">
            <a:avLst/>
          </a:prstGeom>
          <a:noFill/>
        </p:spPr>
        <p:txBody>
          <a:bodyPr wrap="square" rtlCol="0">
            <a:spAutoFit/>
          </a:bodyPr>
          <a:lstStyle/>
          <a:p>
            <a:pPr algn="ctr"/>
            <a:r>
              <a:rPr lang="fr-FR" sz="3600" dirty="0"/>
              <a:t>Dieu</a:t>
            </a:r>
          </a:p>
        </p:txBody>
      </p:sp>
      <p:sp>
        <p:nvSpPr>
          <p:cNvPr id="11" name="Flèche : bas 10">
            <a:extLst>
              <a:ext uri="{FF2B5EF4-FFF2-40B4-BE49-F238E27FC236}">
                <a16:creationId xmlns:a16="http://schemas.microsoft.com/office/drawing/2014/main" id="{34250C77-E3A7-6BEB-4EC6-93C8D031A69A}"/>
              </a:ext>
            </a:extLst>
          </p:cNvPr>
          <p:cNvSpPr/>
          <p:nvPr/>
        </p:nvSpPr>
        <p:spPr>
          <a:xfrm>
            <a:off x="1299411" y="2170330"/>
            <a:ext cx="657726" cy="133888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93C299DE-9165-AEFE-DC52-EBF8AED20450}"/>
              </a:ext>
            </a:extLst>
          </p:cNvPr>
          <p:cNvSpPr/>
          <p:nvPr/>
        </p:nvSpPr>
        <p:spPr>
          <a:xfrm rot="19569920">
            <a:off x="6784457" y="2141632"/>
            <a:ext cx="657726" cy="1318827"/>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bas 12">
            <a:extLst>
              <a:ext uri="{FF2B5EF4-FFF2-40B4-BE49-F238E27FC236}">
                <a16:creationId xmlns:a16="http://schemas.microsoft.com/office/drawing/2014/main" id="{F12B1D88-CE64-45F2-D3BE-B170AE2086E6}"/>
              </a:ext>
            </a:extLst>
          </p:cNvPr>
          <p:cNvSpPr/>
          <p:nvPr/>
        </p:nvSpPr>
        <p:spPr>
          <a:xfrm rot="2434848">
            <a:off x="5579592" y="2114993"/>
            <a:ext cx="657726" cy="1318827"/>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431C0AB-3527-7184-9255-7127831327FE}"/>
              </a:ext>
            </a:extLst>
          </p:cNvPr>
          <p:cNvSpPr txBox="1"/>
          <p:nvPr/>
        </p:nvSpPr>
        <p:spPr>
          <a:xfrm>
            <a:off x="9328486" y="3509210"/>
            <a:ext cx="2550695" cy="2862322"/>
          </a:xfrm>
          <a:prstGeom prst="rect">
            <a:avLst/>
          </a:prstGeom>
          <a:noFill/>
        </p:spPr>
        <p:txBody>
          <a:bodyPr wrap="square" rtlCol="0">
            <a:spAutoFit/>
          </a:bodyPr>
          <a:lstStyle/>
          <a:p>
            <a:pPr algn="ctr"/>
            <a:r>
              <a:rPr lang="fr-FR" sz="3600" dirty="0"/>
              <a:t>Est la source d’eau vive, tu n’auras plus jamais soif</a:t>
            </a:r>
          </a:p>
        </p:txBody>
      </p:sp>
      <p:sp>
        <p:nvSpPr>
          <p:cNvPr id="15" name="Flèche : bas 14">
            <a:extLst>
              <a:ext uri="{FF2B5EF4-FFF2-40B4-BE49-F238E27FC236}">
                <a16:creationId xmlns:a16="http://schemas.microsoft.com/office/drawing/2014/main" id="{362107CF-3045-BFD4-34BA-0C888841A581}"/>
              </a:ext>
            </a:extLst>
          </p:cNvPr>
          <p:cNvSpPr/>
          <p:nvPr/>
        </p:nvSpPr>
        <p:spPr>
          <a:xfrm>
            <a:off x="10315076" y="2170330"/>
            <a:ext cx="657726" cy="1318827"/>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A0FE595-8CCC-FEEB-6DEE-52E8F1AF4BB5}"/>
              </a:ext>
            </a:extLst>
          </p:cNvPr>
          <p:cNvSpPr>
            <a:spLocks noGrp="1"/>
          </p:cNvSpPr>
          <p:nvPr>
            <p:ph type="title"/>
          </p:nvPr>
        </p:nvSpPr>
        <p:spPr>
          <a:xfrm>
            <a:off x="838200" y="365126"/>
            <a:ext cx="10515600" cy="695394"/>
          </a:xfrm>
        </p:spPr>
        <p:txBody>
          <a:bodyPr/>
          <a:lstStyle/>
          <a:p>
            <a:pPr algn="ctr"/>
            <a:r>
              <a:rPr lang="fr-FR" dirty="0"/>
              <a:t>Dieu, l’eau vers l’homme et la nature</a:t>
            </a:r>
          </a:p>
        </p:txBody>
      </p:sp>
      <p:sp>
        <p:nvSpPr>
          <p:cNvPr id="4" name="Flèche : gauche 3">
            <a:hlinkClick r:id="rId2" action="ppaction://hlinksldjump"/>
            <a:extLst>
              <a:ext uri="{FF2B5EF4-FFF2-40B4-BE49-F238E27FC236}">
                <a16:creationId xmlns:a16="http://schemas.microsoft.com/office/drawing/2014/main" id="{8CE52F22-D695-3F48-C54F-6CEE9C78B3E7}"/>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3272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A378A-2BEE-2E34-4F86-278F073A0A18}"/>
              </a:ext>
            </a:extLst>
          </p:cNvPr>
          <p:cNvSpPr>
            <a:spLocks noGrp="1"/>
          </p:cNvSpPr>
          <p:nvPr>
            <p:ph type="title"/>
          </p:nvPr>
        </p:nvSpPr>
        <p:spPr/>
        <p:txBody>
          <a:bodyPr/>
          <a:lstStyle/>
          <a:p>
            <a:pPr algn="ctr"/>
            <a:r>
              <a:rPr lang="fr-FR" dirty="0"/>
              <a:t>L’eau un bien commun</a:t>
            </a:r>
          </a:p>
        </p:txBody>
      </p:sp>
      <p:sp>
        <p:nvSpPr>
          <p:cNvPr id="3" name="Espace réservé du contenu 2">
            <a:extLst>
              <a:ext uri="{FF2B5EF4-FFF2-40B4-BE49-F238E27FC236}">
                <a16:creationId xmlns:a16="http://schemas.microsoft.com/office/drawing/2014/main" id="{5423C9CD-341A-9B1B-5479-0F63F5B85910}"/>
              </a:ext>
            </a:extLst>
          </p:cNvPr>
          <p:cNvSpPr>
            <a:spLocks noGrp="1"/>
          </p:cNvSpPr>
          <p:nvPr>
            <p:ph sz="half" idx="1"/>
          </p:nvPr>
        </p:nvSpPr>
        <p:spPr>
          <a:solidFill>
            <a:schemeClr val="accent4">
              <a:lumMod val="20000"/>
              <a:lumOff val="80000"/>
            </a:schemeClr>
          </a:solidFill>
        </p:spPr>
        <p:txBody>
          <a:bodyPr>
            <a:normAutofit/>
          </a:bodyPr>
          <a:lstStyle/>
          <a:p>
            <a:pPr indent="0">
              <a:buNone/>
            </a:pPr>
            <a:r>
              <a:rPr lang="fr-FR" i="1" dirty="0">
                <a:solidFill>
                  <a:srgbClr val="000000"/>
                </a:solidFill>
                <a:effectLst/>
                <a:latin typeface="Helvetica" panose="020B0604020202020204" pitchFamily="34" charset="0"/>
                <a:ea typeface="Arial Unicode MS"/>
                <a:cs typeface="Arial Unicode MS"/>
              </a:rPr>
              <a:t>Venez vers l'eau. Même si vous n'avez pas d'argent, venez. ls 55, 1</a:t>
            </a:r>
            <a:endParaRPr lang="fr-FR" dirty="0">
              <a:solidFill>
                <a:srgbClr val="000000"/>
              </a:solidFill>
              <a:effectLst/>
              <a:latin typeface="Helvetica" panose="020B0604020202020204" pitchFamily="34" charset="0"/>
              <a:ea typeface="Arial Unicode MS"/>
              <a:cs typeface="Arial Unicode MS"/>
            </a:endParaRPr>
          </a:p>
          <a:p>
            <a:pPr indent="0">
              <a:buNone/>
            </a:pPr>
            <a:r>
              <a:rPr lang="fr-FR" i="1" dirty="0">
                <a:solidFill>
                  <a:srgbClr val="000000"/>
                </a:solidFill>
                <a:effectLst/>
                <a:latin typeface="Helvetica" panose="020B0604020202020204" pitchFamily="34" charset="0"/>
                <a:ea typeface="Arial Unicode MS"/>
                <a:cs typeface="Arial Unicode MS"/>
              </a:rPr>
              <a:t>À celui qui a soif, je donnerai de la source d'eau vive, gratuitement </a:t>
            </a:r>
            <a:r>
              <a:rPr lang="fr-FR" i="1" dirty="0" err="1">
                <a:solidFill>
                  <a:srgbClr val="000000"/>
                </a:solidFill>
                <a:effectLst/>
                <a:latin typeface="Helvetica" panose="020B0604020202020204" pitchFamily="34" charset="0"/>
                <a:ea typeface="Arial Unicode MS"/>
                <a:cs typeface="Arial Unicode MS"/>
              </a:rPr>
              <a:t>Ap</a:t>
            </a:r>
            <a:r>
              <a:rPr lang="fr-FR" i="1" dirty="0">
                <a:solidFill>
                  <a:srgbClr val="000000"/>
                </a:solidFill>
                <a:effectLst/>
                <a:latin typeface="Helvetica" panose="020B0604020202020204" pitchFamily="34" charset="0"/>
                <a:ea typeface="Arial Unicode MS"/>
                <a:cs typeface="Arial Unicode MS"/>
              </a:rPr>
              <a:t> 21, 6</a:t>
            </a:r>
          </a:p>
          <a:p>
            <a:pPr indent="0">
              <a:buNone/>
            </a:pPr>
            <a:endParaRPr lang="fr-FR" dirty="0">
              <a:solidFill>
                <a:srgbClr val="000000"/>
              </a:solidFill>
              <a:effectLst/>
              <a:latin typeface="Helvetica" panose="020B0604020202020204" pitchFamily="34" charset="0"/>
              <a:ea typeface="Arial Unicode MS"/>
              <a:cs typeface="Arial Unicode MS"/>
            </a:endParaRPr>
          </a:p>
          <a:p>
            <a:pPr indent="0">
              <a:buNone/>
            </a:pPr>
            <a:r>
              <a:rPr lang="fr-FR" i="1" dirty="0">
                <a:solidFill>
                  <a:srgbClr val="000000"/>
                </a:solidFill>
                <a:effectLst/>
                <a:latin typeface="Helvetica" panose="020B0604020202020204" pitchFamily="34" charset="0"/>
                <a:ea typeface="Arial Unicode MS"/>
                <a:cs typeface="Arial Unicode MS"/>
              </a:rPr>
              <a:t>Malheur à celui qui refuse de l'eau, </a:t>
            </a:r>
            <a:r>
              <a:rPr lang="fr-FR" i="1" dirty="0" err="1">
                <a:solidFill>
                  <a:srgbClr val="000000"/>
                </a:solidFill>
                <a:effectLst/>
                <a:latin typeface="Helvetica" panose="020B0604020202020204" pitchFamily="34" charset="0"/>
                <a:ea typeface="Arial Unicode MS"/>
                <a:cs typeface="Arial Unicode MS"/>
              </a:rPr>
              <a:t>Jb</a:t>
            </a:r>
            <a:r>
              <a:rPr lang="fr-FR" i="1" dirty="0">
                <a:solidFill>
                  <a:srgbClr val="000000"/>
                </a:solidFill>
                <a:effectLst/>
                <a:latin typeface="Helvetica" panose="020B0604020202020204" pitchFamily="34" charset="0"/>
                <a:ea typeface="Arial Unicode MS"/>
                <a:cs typeface="Arial Unicode MS"/>
              </a:rPr>
              <a:t> 22, 7; Mat 25, 42; </a:t>
            </a:r>
            <a:r>
              <a:rPr lang="fr-FR" i="1" dirty="0" err="1">
                <a:solidFill>
                  <a:srgbClr val="000000"/>
                </a:solidFill>
                <a:effectLst/>
                <a:latin typeface="Helvetica" panose="020B0604020202020204" pitchFamily="34" charset="0"/>
                <a:ea typeface="Arial Unicode MS"/>
                <a:cs typeface="Arial Unicode MS"/>
              </a:rPr>
              <a:t>Dt</a:t>
            </a:r>
            <a:r>
              <a:rPr lang="fr-FR" i="1" dirty="0">
                <a:solidFill>
                  <a:srgbClr val="000000"/>
                </a:solidFill>
                <a:effectLst/>
                <a:latin typeface="Helvetica" panose="020B0604020202020204" pitchFamily="34" charset="0"/>
                <a:ea typeface="Arial Unicode MS"/>
                <a:cs typeface="Arial Unicode MS"/>
              </a:rPr>
              <a:t> 23, 5</a:t>
            </a:r>
            <a:endParaRPr lang="fr-FR" dirty="0">
              <a:solidFill>
                <a:srgbClr val="000000"/>
              </a:solidFill>
              <a:effectLst/>
              <a:latin typeface="Helvetica" panose="020B0604020202020204" pitchFamily="34" charset="0"/>
              <a:ea typeface="Arial Unicode MS"/>
              <a:cs typeface="Arial Unicode MS"/>
            </a:endParaRPr>
          </a:p>
          <a:p>
            <a:pPr marL="0" indent="0">
              <a:buNone/>
            </a:pPr>
            <a:endParaRPr lang="fr-FR" dirty="0"/>
          </a:p>
        </p:txBody>
      </p:sp>
      <p:sp>
        <p:nvSpPr>
          <p:cNvPr id="4" name="Espace réservé du contenu 3">
            <a:extLst>
              <a:ext uri="{FF2B5EF4-FFF2-40B4-BE49-F238E27FC236}">
                <a16:creationId xmlns:a16="http://schemas.microsoft.com/office/drawing/2014/main" id="{A35D3154-52CC-93B0-683C-9B17CF062B8A}"/>
              </a:ext>
            </a:extLst>
          </p:cNvPr>
          <p:cNvSpPr>
            <a:spLocks noGrp="1"/>
          </p:cNvSpPr>
          <p:nvPr>
            <p:ph sz="half" idx="2"/>
          </p:nvPr>
        </p:nvSpPr>
        <p:spPr>
          <a:solidFill>
            <a:schemeClr val="accent3">
              <a:lumMod val="20000"/>
              <a:lumOff val="80000"/>
            </a:schemeClr>
          </a:solidFill>
        </p:spPr>
        <p:txBody>
          <a:bodyPr>
            <a:normAutofit/>
          </a:bodyPr>
          <a:lstStyle/>
          <a:p>
            <a:pPr marL="0" indent="0">
              <a:buNone/>
            </a:pPr>
            <a:endParaRPr lang="fr-FR" sz="4000" i="1" dirty="0">
              <a:solidFill>
                <a:srgbClr val="000000"/>
              </a:solidFill>
              <a:effectLst/>
              <a:latin typeface="Helvetica" panose="020B0604020202020204" pitchFamily="34" charset="0"/>
              <a:ea typeface="Arial Unicode MS"/>
              <a:cs typeface="Arial Unicode MS"/>
            </a:endParaRPr>
          </a:p>
          <a:p>
            <a:pPr marL="0" indent="0">
              <a:buNone/>
            </a:pPr>
            <a:r>
              <a:rPr lang="fr-FR" sz="4000" i="1" dirty="0">
                <a:solidFill>
                  <a:srgbClr val="000000"/>
                </a:solidFill>
                <a:effectLst/>
                <a:latin typeface="Helvetica" panose="020B0604020202020204" pitchFamily="34" charset="0"/>
                <a:ea typeface="Arial Unicode MS"/>
                <a:cs typeface="Arial Unicode MS"/>
              </a:rPr>
              <a:t>J'avais soif et vous m'avez donné à boire, </a:t>
            </a:r>
          </a:p>
          <a:p>
            <a:pPr marL="0" indent="0">
              <a:buNone/>
            </a:pPr>
            <a:r>
              <a:rPr lang="fr-FR" sz="4000" i="1" dirty="0">
                <a:solidFill>
                  <a:srgbClr val="000000"/>
                </a:solidFill>
                <a:effectLst/>
                <a:latin typeface="Helvetica" panose="020B0604020202020204" pitchFamily="34" charset="0"/>
                <a:ea typeface="Arial Unicode MS"/>
                <a:cs typeface="Arial Unicode MS"/>
              </a:rPr>
              <a:t>Mat 25, 35</a:t>
            </a:r>
            <a:endParaRPr lang="fr-FR" sz="4000" dirty="0">
              <a:solidFill>
                <a:srgbClr val="000000"/>
              </a:solidFill>
              <a:effectLst/>
              <a:latin typeface="Helvetica" panose="020B0604020202020204" pitchFamily="34" charset="0"/>
              <a:ea typeface="Arial Unicode MS"/>
              <a:cs typeface="Arial Unicode MS"/>
            </a:endParaRPr>
          </a:p>
          <a:p>
            <a:pPr marL="0" indent="0">
              <a:buNone/>
            </a:pPr>
            <a:endParaRPr lang="fr-FR" sz="4000" dirty="0"/>
          </a:p>
        </p:txBody>
      </p:sp>
      <p:sp>
        <p:nvSpPr>
          <p:cNvPr id="5" name="Flèche : gauche 4">
            <a:hlinkClick r:id="rId2" action="ppaction://hlinksldjump"/>
            <a:extLst>
              <a:ext uri="{FF2B5EF4-FFF2-40B4-BE49-F238E27FC236}">
                <a16:creationId xmlns:a16="http://schemas.microsoft.com/office/drawing/2014/main" id="{16D7F8BC-E56A-CF8C-F3CF-23D07A5410FE}"/>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0619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AEBC9E-1BBF-9143-FAB7-8B97FB2AEAF6}"/>
              </a:ext>
            </a:extLst>
          </p:cNvPr>
          <p:cNvSpPr>
            <a:spLocks noGrp="1"/>
          </p:cNvSpPr>
          <p:nvPr>
            <p:ph type="title"/>
          </p:nvPr>
        </p:nvSpPr>
        <p:spPr/>
        <p:txBody>
          <a:bodyPr/>
          <a:lstStyle/>
          <a:p>
            <a:pPr algn="ctr"/>
            <a:r>
              <a:rPr lang="fr-FR" dirty="0"/>
              <a:t>Eclairage bien commun</a:t>
            </a:r>
          </a:p>
        </p:txBody>
      </p:sp>
      <p:sp>
        <p:nvSpPr>
          <p:cNvPr id="3" name="Espace réservé du contenu 2">
            <a:extLst>
              <a:ext uri="{FF2B5EF4-FFF2-40B4-BE49-F238E27FC236}">
                <a16:creationId xmlns:a16="http://schemas.microsoft.com/office/drawing/2014/main" id="{F21BCBEA-F902-937C-9988-F36ACCA11253}"/>
              </a:ext>
            </a:extLst>
          </p:cNvPr>
          <p:cNvSpPr>
            <a:spLocks noGrp="1"/>
          </p:cNvSpPr>
          <p:nvPr>
            <p:ph sz="half" idx="1"/>
          </p:nvPr>
        </p:nvSpPr>
        <p:spPr/>
        <p:txBody>
          <a:bodyPr>
            <a:normAutofit/>
          </a:bodyPr>
          <a:lstStyle/>
          <a:p>
            <a:pPr marL="0" indent="0">
              <a:buNone/>
            </a:pPr>
            <a:r>
              <a:rPr lang="fr-FR" sz="4000" dirty="0">
                <a:effectLst/>
                <a:latin typeface="Aptos" panose="02110004020202020204"/>
                <a:ea typeface="Aptos" panose="02110004020202020204"/>
                <a:cs typeface="Times New Roman" panose="02020603050405020304" pitchFamily="18" charset="0"/>
              </a:rPr>
              <a:t>L’eau est un bien commun, c’est-à-dire qu’elle est un besoin vital pour tous, et qu’elle n’est pas produite par l’homme.</a:t>
            </a:r>
            <a:endParaRPr lang="fr-FR" sz="4000" dirty="0"/>
          </a:p>
        </p:txBody>
      </p:sp>
      <p:sp>
        <p:nvSpPr>
          <p:cNvPr id="4" name="Espace réservé du contenu 3">
            <a:extLst>
              <a:ext uri="{FF2B5EF4-FFF2-40B4-BE49-F238E27FC236}">
                <a16:creationId xmlns:a16="http://schemas.microsoft.com/office/drawing/2014/main" id="{A65A8043-E6F6-B78D-5985-01DD288E03F9}"/>
              </a:ext>
            </a:extLst>
          </p:cNvPr>
          <p:cNvSpPr>
            <a:spLocks noGrp="1"/>
          </p:cNvSpPr>
          <p:nvPr>
            <p:ph sz="half" idx="2"/>
          </p:nvPr>
        </p:nvSpPr>
        <p:spPr/>
        <p:txBody>
          <a:bodyPr>
            <a:normAutofit/>
          </a:bodyPr>
          <a:lstStyle/>
          <a:p>
            <a:pPr marL="0" indent="0">
              <a:buNone/>
            </a:pPr>
            <a:r>
              <a:rPr lang="fr-FR" sz="2400" dirty="0">
                <a:effectLst/>
                <a:latin typeface="Aptos" panose="02110004020202020204"/>
                <a:ea typeface="Aptos" panose="02110004020202020204"/>
                <a:cs typeface="Times New Roman" panose="02020603050405020304" pitchFamily="18" charset="0"/>
              </a:rPr>
              <a:t>De nombreuses entreprises prélèvent directement l’eau dans le milieu et la traitent en fonction de leurs besoins. Dans ce cas, les entreprises ne payent pas l’eau auprès de la collectivité. </a:t>
            </a:r>
          </a:p>
          <a:p>
            <a:pPr marL="0" indent="0">
              <a:buNone/>
            </a:pPr>
            <a:r>
              <a:rPr lang="fr-FR" sz="2400" dirty="0">
                <a:effectLst/>
                <a:latin typeface="Aptos" panose="02110004020202020204"/>
                <a:ea typeface="Aptos" panose="02110004020202020204"/>
                <a:cs typeface="Times New Roman" panose="02020603050405020304" pitchFamily="18" charset="0"/>
              </a:rPr>
              <a:t>En 2021, le prix moyen de l’eau en France était de 4,34 € par mètre cube</a:t>
            </a:r>
            <a:endParaRPr lang="fr-FR" sz="2400" dirty="0">
              <a:latin typeface="Aptos" panose="02110004020202020204"/>
              <a:ea typeface="Aptos" panose="02110004020202020204"/>
              <a:cs typeface="Times New Roman" panose="02020603050405020304" pitchFamily="18" charset="0"/>
            </a:endParaRPr>
          </a:p>
          <a:p>
            <a:pPr marL="0" indent="0">
              <a:buNone/>
            </a:pPr>
            <a:r>
              <a:rPr lang="fr-FR" sz="2400" dirty="0">
                <a:effectLst/>
                <a:latin typeface="Aptos" panose="02110004020202020204"/>
                <a:ea typeface="Aptos" panose="02110004020202020204"/>
                <a:cs typeface="Times New Roman" panose="02020603050405020304" pitchFamily="18" charset="0"/>
              </a:rPr>
              <a:t>L’eau en bouteille de 1,5 litre coûte en moyenne 0,47 € par litre, soit 470 €/m</a:t>
            </a:r>
            <a:r>
              <a:rPr lang="fr-FR" sz="2400" baseline="30000" dirty="0">
                <a:effectLst/>
                <a:latin typeface="Aptos" panose="02110004020202020204"/>
                <a:ea typeface="Aptos" panose="02110004020202020204"/>
                <a:cs typeface="Times New Roman" panose="02020603050405020304" pitchFamily="18" charset="0"/>
              </a:rPr>
              <a:t>3</a:t>
            </a:r>
            <a:endParaRPr lang="fr-FR" sz="2400" dirty="0"/>
          </a:p>
        </p:txBody>
      </p:sp>
      <p:sp>
        <p:nvSpPr>
          <p:cNvPr id="5" name="Flèche : gauche 4">
            <a:hlinkClick r:id="rId2" action="ppaction://hlinksldjump"/>
            <a:extLst>
              <a:ext uri="{FF2B5EF4-FFF2-40B4-BE49-F238E27FC236}">
                <a16:creationId xmlns:a16="http://schemas.microsoft.com/office/drawing/2014/main" id="{923C5B88-4EBC-3A12-41AF-6C4324693714}"/>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2699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82502-85F7-40F3-B31A-8CCA43B5C539}"/>
              </a:ext>
            </a:extLst>
          </p:cNvPr>
          <p:cNvSpPr>
            <a:spLocks noGrp="1"/>
          </p:cNvSpPr>
          <p:nvPr>
            <p:ph type="title"/>
          </p:nvPr>
        </p:nvSpPr>
        <p:spPr/>
        <p:txBody>
          <a:bodyPr/>
          <a:lstStyle/>
          <a:p>
            <a:pPr algn="ctr"/>
            <a:r>
              <a:rPr lang="fr-FR" dirty="0"/>
              <a:t>L’apocalypse</a:t>
            </a:r>
          </a:p>
        </p:txBody>
      </p:sp>
      <p:sp>
        <p:nvSpPr>
          <p:cNvPr id="3" name="Espace réservé du contenu 2">
            <a:extLst>
              <a:ext uri="{FF2B5EF4-FFF2-40B4-BE49-F238E27FC236}">
                <a16:creationId xmlns:a16="http://schemas.microsoft.com/office/drawing/2014/main" id="{5518E188-B2F3-08CC-9514-531C76A9A2FB}"/>
              </a:ext>
            </a:extLst>
          </p:cNvPr>
          <p:cNvSpPr>
            <a:spLocks noGrp="1"/>
          </p:cNvSpPr>
          <p:nvPr>
            <p:ph sz="half" idx="1"/>
          </p:nvPr>
        </p:nvSpPr>
        <p:spPr>
          <a:solidFill>
            <a:schemeClr val="tx2">
              <a:lumMod val="10000"/>
              <a:lumOff val="90000"/>
            </a:schemeClr>
          </a:solidFill>
        </p:spPr>
        <p:txBody>
          <a:bodyPr>
            <a:normAutofit/>
          </a:bodyPr>
          <a:lstStyle/>
          <a:p>
            <a:r>
              <a:rPr lang="fr-FR" sz="2400" i="1" dirty="0">
                <a:solidFill>
                  <a:srgbClr val="000000"/>
                </a:solidFill>
                <a:effectLst/>
                <a:latin typeface="Helvetica" panose="020B0604020202020204" pitchFamily="34" charset="0"/>
                <a:ea typeface="Arial Unicode MS"/>
                <a:cs typeface="Arial Unicode MS"/>
              </a:rPr>
              <a:t>Le deuxième ange sonna de la trompette : dans la mer fut jetée comme une grande montagne embrasée, et le tiers de la mer fut changé en sang ;</a:t>
            </a:r>
            <a:endParaRPr lang="fr-FR" sz="2400" dirty="0">
              <a:solidFill>
                <a:srgbClr val="000000"/>
              </a:solidFill>
              <a:effectLst/>
              <a:latin typeface="Helvetica" panose="020B0604020202020204" pitchFamily="34" charset="0"/>
              <a:ea typeface="Arial Unicode MS"/>
              <a:cs typeface="Arial Unicode MS"/>
            </a:endParaRPr>
          </a:p>
          <a:p>
            <a:r>
              <a:rPr lang="fr-FR" sz="2400" i="1" dirty="0">
                <a:solidFill>
                  <a:srgbClr val="000000"/>
                </a:solidFill>
                <a:effectLst/>
                <a:latin typeface="Helvetica" panose="020B0604020202020204" pitchFamily="34" charset="0"/>
                <a:ea typeface="Arial Unicode MS"/>
                <a:cs typeface="Arial Unicode MS"/>
              </a:rPr>
              <a:t>L’étoile se nomme « Absinthe </a:t>
            </a:r>
            <a:r>
              <a:rPr lang="it-IT" sz="2400" i="1" dirty="0">
                <a:solidFill>
                  <a:srgbClr val="000000"/>
                </a:solidFill>
                <a:effectLst/>
                <a:latin typeface="Helvetica" panose="020B0604020202020204" pitchFamily="34" charset="0"/>
                <a:ea typeface="Arial Unicode MS"/>
                <a:cs typeface="Arial Unicode MS"/>
              </a:rPr>
              <a:t>»</a:t>
            </a:r>
            <a:r>
              <a:rPr lang="fr-FR" sz="2400" i="1" dirty="0">
                <a:solidFill>
                  <a:srgbClr val="000000"/>
                </a:solidFill>
                <a:effectLst/>
                <a:latin typeface="Helvetica" panose="020B0604020202020204" pitchFamily="34" charset="0"/>
                <a:ea typeface="Arial Unicode MS"/>
                <a:cs typeface="Arial Unicode MS"/>
              </a:rPr>
              <a:t>, et le tiers des eaux devint de l’absinthe : beaucoup de gens moururent à cause des eaux devenues </a:t>
            </a:r>
            <a:r>
              <a:rPr lang="fr-FR" sz="2400" i="1" dirty="0" err="1">
                <a:solidFill>
                  <a:srgbClr val="000000"/>
                </a:solidFill>
                <a:effectLst/>
                <a:latin typeface="Helvetica" panose="020B0604020202020204" pitchFamily="34" charset="0"/>
                <a:ea typeface="Arial Unicode MS"/>
                <a:cs typeface="Arial Unicode MS"/>
              </a:rPr>
              <a:t>amè</a:t>
            </a:r>
            <a:r>
              <a:rPr lang="pt-PT" sz="2400" i="1" dirty="0">
                <a:solidFill>
                  <a:srgbClr val="000000"/>
                </a:solidFill>
                <a:effectLst/>
                <a:latin typeface="Helvetica" panose="020B0604020202020204" pitchFamily="34" charset="0"/>
                <a:ea typeface="Arial Unicode MS"/>
                <a:cs typeface="Arial Unicode MS"/>
              </a:rPr>
              <a:t>res. </a:t>
            </a:r>
            <a:br>
              <a:rPr lang="pt-PT" sz="2400" i="1" dirty="0">
                <a:solidFill>
                  <a:srgbClr val="000000"/>
                </a:solidFill>
                <a:effectLst/>
                <a:latin typeface="Helvetica" panose="020B0604020202020204" pitchFamily="34" charset="0"/>
                <a:ea typeface="Arial Unicode MS"/>
                <a:cs typeface="Arial Unicode MS"/>
              </a:rPr>
            </a:br>
            <a:r>
              <a:rPr lang="fr-FR" sz="2400" i="1" dirty="0">
                <a:solidFill>
                  <a:srgbClr val="000000"/>
                </a:solidFill>
                <a:effectLst/>
                <a:latin typeface="Helvetica" panose="020B0604020202020204" pitchFamily="34" charset="0"/>
                <a:ea typeface="Arial Unicode MS"/>
                <a:cs typeface="Arial Unicode MS"/>
              </a:rPr>
              <a:t>Apocalypse 8, 8-11</a:t>
            </a:r>
            <a:endParaRPr lang="fr-FR" sz="2400" dirty="0">
              <a:solidFill>
                <a:srgbClr val="000000"/>
              </a:solidFill>
              <a:effectLst/>
              <a:latin typeface="Helvetica" panose="020B0604020202020204" pitchFamily="34" charset="0"/>
              <a:ea typeface="Arial Unicode MS"/>
              <a:cs typeface="Arial Unicode MS"/>
            </a:endParaRPr>
          </a:p>
          <a:p>
            <a:endParaRPr lang="fr-FR" sz="2400" dirty="0"/>
          </a:p>
        </p:txBody>
      </p:sp>
      <p:sp>
        <p:nvSpPr>
          <p:cNvPr id="4" name="Espace réservé du contenu 3">
            <a:extLst>
              <a:ext uri="{FF2B5EF4-FFF2-40B4-BE49-F238E27FC236}">
                <a16:creationId xmlns:a16="http://schemas.microsoft.com/office/drawing/2014/main" id="{EDFCACAF-C1A5-ABB4-C3F3-C1307272F9EA}"/>
              </a:ext>
            </a:extLst>
          </p:cNvPr>
          <p:cNvSpPr>
            <a:spLocks noGrp="1"/>
          </p:cNvSpPr>
          <p:nvPr>
            <p:ph sz="half" idx="2"/>
          </p:nvPr>
        </p:nvSpPr>
        <p:spPr>
          <a:solidFill>
            <a:schemeClr val="tx2">
              <a:lumMod val="10000"/>
              <a:lumOff val="90000"/>
            </a:schemeClr>
          </a:solidFill>
        </p:spPr>
        <p:txBody>
          <a:bodyPr>
            <a:normAutofit/>
          </a:bodyPr>
          <a:lstStyle/>
          <a:p>
            <a:r>
              <a:rPr lang="fr-FR" sz="2400" i="1" dirty="0">
                <a:solidFill>
                  <a:srgbClr val="000000"/>
                </a:solidFill>
                <a:effectLst/>
                <a:latin typeface="Helvetica" panose="020B0604020202020204" pitchFamily="34" charset="0"/>
                <a:ea typeface="Arial Unicode MS"/>
                <a:cs typeface="Arial Unicode MS"/>
              </a:rPr>
              <a:t>Puis je vis un nouveau ciel et une nouvelle terre; car le premier ciel et la première terre avaient disparu, et la mer n'était plus. </a:t>
            </a:r>
            <a:br>
              <a:rPr lang="fr-FR" sz="2400" i="1" dirty="0">
                <a:solidFill>
                  <a:srgbClr val="000000"/>
                </a:solidFill>
                <a:effectLst/>
                <a:latin typeface="Helvetica" panose="020B0604020202020204" pitchFamily="34" charset="0"/>
                <a:ea typeface="Arial Unicode MS"/>
                <a:cs typeface="Arial Unicode MS"/>
              </a:rPr>
            </a:br>
            <a:r>
              <a:rPr lang="fr-FR" sz="2400" i="1" dirty="0">
                <a:solidFill>
                  <a:srgbClr val="000000"/>
                </a:solidFill>
                <a:effectLst/>
                <a:latin typeface="Helvetica" panose="020B0604020202020204" pitchFamily="34" charset="0"/>
                <a:ea typeface="Arial Unicode MS"/>
                <a:cs typeface="Arial Unicode MS"/>
              </a:rPr>
              <a:t>Apocalypse 21, 1</a:t>
            </a:r>
            <a:endParaRPr lang="fr-FR" sz="2400" dirty="0">
              <a:solidFill>
                <a:srgbClr val="000000"/>
              </a:solidFill>
              <a:effectLst/>
              <a:latin typeface="Helvetica" panose="020B0604020202020204" pitchFamily="34" charset="0"/>
              <a:ea typeface="Arial Unicode MS"/>
              <a:cs typeface="Arial Unicode MS"/>
            </a:endParaRPr>
          </a:p>
          <a:p>
            <a:pPr marL="0" indent="0">
              <a:buNone/>
            </a:pPr>
            <a:endParaRPr lang="fr-FR" sz="2400" dirty="0">
              <a:solidFill>
                <a:srgbClr val="000000"/>
              </a:solidFill>
              <a:effectLst/>
              <a:latin typeface="Helvetica" panose="020B0604020202020204" pitchFamily="34" charset="0"/>
              <a:ea typeface="Arial Unicode MS"/>
              <a:cs typeface="Arial Unicode MS"/>
            </a:endParaRPr>
          </a:p>
          <a:p>
            <a:r>
              <a:rPr lang="fr-FR" sz="2400" i="1" dirty="0">
                <a:solidFill>
                  <a:srgbClr val="000000"/>
                </a:solidFill>
                <a:effectLst/>
                <a:latin typeface="Helvetica" panose="020B0604020202020204" pitchFamily="34" charset="0"/>
                <a:ea typeface="Arial Unicode MS"/>
                <a:cs typeface="Arial Unicode MS"/>
              </a:rPr>
              <a:t>Puis il me montra un fleuve pur d'eau vive, transparent comme du cristal, qui sortait du trône de Dieu et de l'Agneau. 22, 1</a:t>
            </a:r>
            <a:endParaRPr lang="fr-FR" sz="2400" dirty="0">
              <a:solidFill>
                <a:srgbClr val="000000"/>
              </a:solidFill>
              <a:effectLst/>
              <a:latin typeface="Helvetica" panose="020B0604020202020204" pitchFamily="34" charset="0"/>
              <a:ea typeface="Arial Unicode MS"/>
              <a:cs typeface="Arial Unicode MS"/>
            </a:endParaRPr>
          </a:p>
          <a:p>
            <a:endParaRPr lang="fr-FR" sz="2400" dirty="0"/>
          </a:p>
        </p:txBody>
      </p:sp>
    </p:spTree>
    <p:extLst>
      <p:ext uri="{BB962C8B-B14F-4D97-AF65-F5344CB8AC3E}">
        <p14:creationId xmlns:p14="http://schemas.microsoft.com/office/powerpoint/2010/main" val="146191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C0D60-8571-EC41-1CEB-4A25AFAE0E4F}"/>
              </a:ext>
            </a:extLst>
          </p:cNvPr>
          <p:cNvSpPr>
            <a:spLocks noGrp="1"/>
          </p:cNvSpPr>
          <p:nvPr>
            <p:ph type="title"/>
          </p:nvPr>
        </p:nvSpPr>
        <p:spPr/>
        <p:txBody>
          <a:bodyPr/>
          <a:lstStyle/>
          <a:p>
            <a:pPr algn="ctr"/>
            <a:r>
              <a:rPr lang="fr-FR" dirty="0"/>
              <a:t>Les masses d’eau, Genèse 1</a:t>
            </a:r>
          </a:p>
        </p:txBody>
      </p:sp>
      <p:sp>
        <p:nvSpPr>
          <p:cNvPr id="3" name="Espace réservé du contenu 2">
            <a:extLst>
              <a:ext uri="{FF2B5EF4-FFF2-40B4-BE49-F238E27FC236}">
                <a16:creationId xmlns:a16="http://schemas.microsoft.com/office/drawing/2014/main" id="{2491207C-A1C3-86BF-2681-135546554B71}"/>
              </a:ext>
            </a:extLst>
          </p:cNvPr>
          <p:cNvSpPr>
            <a:spLocks noGrp="1"/>
          </p:cNvSpPr>
          <p:nvPr>
            <p:ph sz="half" idx="1"/>
          </p:nvPr>
        </p:nvSpPr>
        <p:spPr>
          <a:xfrm>
            <a:off x="6324602" y="1716297"/>
            <a:ext cx="5181600" cy="4351338"/>
          </a:xfrm>
          <a:solidFill>
            <a:schemeClr val="accent2">
              <a:lumMod val="20000"/>
              <a:lumOff val="80000"/>
            </a:schemeClr>
          </a:solidFill>
        </p:spPr>
        <p:txBody>
          <a:bodyPr>
            <a:normAutofit fontScale="92500"/>
          </a:bodyPr>
          <a:lstStyle/>
          <a:p>
            <a:r>
              <a:rPr lang="fr-FR" sz="2400" i="1" dirty="0">
                <a:effectLst/>
                <a:latin typeface="Aptos" panose="02110004020202020204"/>
                <a:ea typeface="Aptos" panose="02110004020202020204"/>
                <a:cs typeface="Times New Roman" panose="02020603050405020304" pitchFamily="18" charset="0"/>
              </a:rPr>
              <a:t>Dieu dit: Qu'il y ait une étendue entre les eaux, et qu'elle sépare les eaux d'avec les eaux. Et Dieu fit l'étendue, et il sépara les eaux qui sont au-dessous de l'étendue d'avec les eaux qui sont au-dessus de l'étendue. Et cela fut ainsi. </a:t>
            </a:r>
            <a:br>
              <a:rPr lang="fr-FR" sz="2400" i="1" dirty="0">
                <a:effectLst/>
                <a:latin typeface="Aptos" panose="02110004020202020204"/>
                <a:ea typeface="Aptos" panose="02110004020202020204"/>
                <a:cs typeface="Times New Roman" panose="02020603050405020304" pitchFamily="18" charset="0"/>
              </a:rPr>
            </a:br>
            <a:r>
              <a:rPr lang="fr-FR" sz="2400" i="1" dirty="0">
                <a:effectLst/>
                <a:latin typeface="Aptos" panose="02110004020202020204"/>
                <a:ea typeface="Aptos" panose="02110004020202020204"/>
                <a:cs typeface="Times New Roman" panose="02020603050405020304" pitchFamily="18" charset="0"/>
              </a:rPr>
              <a:t>Dieu appela l'étendue ciel. Ainsi, il y eut un soir, et il y eut un matin: ce fut le second jour.</a:t>
            </a:r>
          </a:p>
          <a:p>
            <a:r>
              <a:rPr lang="fr-FR" sz="2400" i="1" dirty="0">
                <a:effectLst/>
                <a:latin typeface="Aptos" panose="02110004020202020204"/>
                <a:ea typeface="Aptos" panose="02110004020202020204"/>
                <a:cs typeface="Times New Roman" panose="02020603050405020304" pitchFamily="18" charset="0"/>
              </a:rPr>
              <a:t>Dieu dit: Que les eaux qui sont au-dessous du ciel se rassemblent en un seul lieu, et que le sec paraisse. Et cela fut ainsi.</a:t>
            </a:r>
            <a:endParaRPr lang="fr-FR" sz="3200" i="1" dirty="0">
              <a:effectLst/>
              <a:latin typeface="Aptos" panose="02110004020202020204"/>
              <a:ea typeface="Aptos" panose="02110004020202020204"/>
              <a:cs typeface="Times New Roman" panose="02020603050405020304" pitchFamily="18" charset="0"/>
            </a:endParaRPr>
          </a:p>
          <a:p>
            <a:r>
              <a:rPr lang="fr-FR" sz="2400" i="1" dirty="0" err="1">
                <a:latin typeface="Aptos" panose="02110004020202020204"/>
                <a:cs typeface="Times New Roman" panose="02020603050405020304" pitchFamily="18" charset="0"/>
              </a:rPr>
              <a:t>Gn</a:t>
            </a:r>
            <a:r>
              <a:rPr lang="fr-FR" sz="2400" i="1" dirty="0">
                <a:latin typeface="Aptos" panose="02110004020202020204"/>
                <a:cs typeface="Times New Roman" panose="02020603050405020304" pitchFamily="18" charset="0"/>
              </a:rPr>
              <a:t> 1 6-9</a:t>
            </a:r>
            <a:endParaRPr lang="fr-FR" sz="3600" dirty="0"/>
          </a:p>
        </p:txBody>
      </p:sp>
      <p:sp>
        <p:nvSpPr>
          <p:cNvPr id="4" name="Espace réservé du contenu 3">
            <a:extLst>
              <a:ext uri="{FF2B5EF4-FFF2-40B4-BE49-F238E27FC236}">
                <a16:creationId xmlns:a16="http://schemas.microsoft.com/office/drawing/2014/main" id="{D20A8BC2-07FD-5402-3F40-345F9518D38C}"/>
              </a:ext>
            </a:extLst>
          </p:cNvPr>
          <p:cNvSpPr>
            <a:spLocks noGrp="1"/>
          </p:cNvSpPr>
          <p:nvPr>
            <p:ph sz="half" idx="2"/>
          </p:nvPr>
        </p:nvSpPr>
        <p:spPr>
          <a:xfrm>
            <a:off x="685800" y="1690688"/>
            <a:ext cx="5181600" cy="4351338"/>
          </a:xfrm>
          <a:solidFill>
            <a:schemeClr val="accent2">
              <a:lumMod val="20000"/>
              <a:lumOff val="80000"/>
            </a:schemeClr>
          </a:solidFill>
        </p:spPr>
        <p:txBody>
          <a:bodyPr>
            <a:normAutofit fontScale="92500"/>
          </a:bodyPr>
          <a:lstStyle/>
          <a:p>
            <a:pPr marL="0" indent="0">
              <a:buNone/>
            </a:pPr>
            <a:endParaRPr lang="fr-FR" i="1" dirty="0"/>
          </a:p>
          <a:p>
            <a:pPr marL="0" indent="0">
              <a:buNone/>
            </a:pPr>
            <a:r>
              <a:rPr lang="fr-FR" i="1" dirty="0"/>
              <a:t>L’esprit de dieu couvait les eaux</a:t>
            </a:r>
          </a:p>
          <a:p>
            <a:pPr marL="0" indent="0">
              <a:buNone/>
            </a:pPr>
            <a:r>
              <a:rPr lang="fr-FR" dirty="0"/>
              <a:t>(Saint Augustin)</a:t>
            </a:r>
          </a:p>
          <a:p>
            <a:pPr marL="0" indent="0">
              <a:buNone/>
            </a:pPr>
            <a:endParaRPr lang="fr-FR" dirty="0"/>
          </a:p>
          <a:p>
            <a:pPr marL="0" indent="0">
              <a:buNone/>
            </a:pPr>
            <a:r>
              <a:rPr lang="fr-FR" i="1" dirty="0"/>
              <a:t>2La terre était informe et vide: il y avait des ténèbres à la surface de l'abîme, et l'esprit de Dieu se mouvait au-dessus des eaux.</a:t>
            </a:r>
          </a:p>
          <a:p>
            <a:pPr marL="0" indent="0">
              <a:buNone/>
            </a:pPr>
            <a:r>
              <a:rPr lang="fr-FR" i="1" dirty="0" err="1"/>
              <a:t>Gn</a:t>
            </a:r>
            <a:r>
              <a:rPr lang="fr-FR" i="1" dirty="0"/>
              <a:t> 1, 2</a:t>
            </a:r>
          </a:p>
          <a:p>
            <a:pPr marL="0" indent="0">
              <a:buNone/>
            </a:pPr>
            <a:endParaRPr lang="fr-FR" dirty="0"/>
          </a:p>
        </p:txBody>
      </p:sp>
      <p:sp>
        <p:nvSpPr>
          <p:cNvPr id="5" name="Flèche : gauche 4">
            <a:hlinkClick r:id="rId2" action="ppaction://hlinksldjump"/>
            <a:extLst>
              <a:ext uri="{FF2B5EF4-FFF2-40B4-BE49-F238E27FC236}">
                <a16:creationId xmlns:a16="http://schemas.microsoft.com/office/drawing/2014/main" id="{4D3DD3DC-B44B-67ED-2318-58D3D9DFA2E7}"/>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3348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246CD1-E616-0B3B-B3B8-E1DEBC147E4D}"/>
              </a:ext>
            </a:extLst>
          </p:cNvPr>
          <p:cNvSpPr>
            <a:spLocks noGrp="1"/>
          </p:cNvSpPr>
          <p:nvPr>
            <p:ph type="title"/>
          </p:nvPr>
        </p:nvSpPr>
        <p:spPr/>
        <p:txBody>
          <a:bodyPr/>
          <a:lstStyle/>
          <a:p>
            <a:pPr algn="ctr"/>
            <a:r>
              <a:rPr lang="fr-FR" dirty="0"/>
              <a:t>L’eau un appel à la conversion</a:t>
            </a:r>
          </a:p>
        </p:txBody>
      </p:sp>
      <p:sp>
        <p:nvSpPr>
          <p:cNvPr id="3" name="Espace réservé du contenu 2">
            <a:extLst>
              <a:ext uri="{FF2B5EF4-FFF2-40B4-BE49-F238E27FC236}">
                <a16:creationId xmlns:a16="http://schemas.microsoft.com/office/drawing/2014/main" id="{7F53F94C-75FD-1371-E558-2FF1D4A9DBAF}"/>
              </a:ext>
            </a:extLst>
          </p:cNvPr>
          <p:cNvSpPr>
            <a:spLocks noGrp="1"/>
          </p:cNvSpPr>
          <p:nvPr>
            <p:ph sz="half" idx="1"/>
          </p:nvPr>
        </p:nvSpPr>
        <p:spPr/>
        <p:txBody>
          <a:bodyPr>
            <a:normAutofit/>
          </a:bodyPr>
          <a:lstStyle/>
          <a:p>
            <a:pPr marL="0" indent="0">
              <a:buNone/>
            </a:pPr>
            <a:r>
              <a:rPr lang="fr-FR" dirty="0">
                <a:effectLst/>
                <a:latin typeface="Aptos" panose="02110004020202020204"/>
                <a:ea typeface="Aptos" panose="02110004020202020204"/>
                <a:cs typeface="Times New Roman" panose="02020603050405020304" pitchFamily="18" charset="0"/>
              </a:rPr>
              <a:t>C’est l’eau que l’on traverse pour aller </a:t>
            </a:r>
            <a:r>
              <a:rPr lang="fr-FR" dirty="0">
                <a:latin typeface="Aptos" panose="02110004020202020204"/>
                <a:ea typeface="Aptos" panose="02110004020202020204"/>
                <a:cs typeface="Times New Roman" panose="02020603050405020304" pitchFamily="18" charset="0"/>
              </a:rPr>
              <a:t>v</a:t>
            </a:r>
            <a:r>
              <a:rPr lang="fr-FR" dirty="0">
                <a:effectLst/>
                <a:latin typeface="Aptos" panose="02110004020202020204"/>
                <a:ea typeface="Aptos" panose="02110004020202020204"/>
                <a:cs typeface="Times New Roman" panose="02020603050405020304" pitchFamily="18" charset="0"/>
              </a:rPr>
              <a:t>ers la Terre promise.</a:t>
            </a:r>
          </a:p>
          <a:p>
            <a:pPr marL="0" indent="0">
              <a:buNone/>
            </a:pPr>
            <a:r>
              <a:rPr lang="fr-FR" dirty="0">
                <a:effectLst/>
                <a:latin typeface="Aptos" panose="02110004020202020204"/>
                <a:ea typeface="Aptos" panose="02110004020202020204"/>
                <a:cs typeface="Times New Roman" panose="02020603050405020304" pitchFamily="18" charset="0"/>
              </a:rPr>
              <a:t>C’est l’eau qui nous transforme. L’eau qui se transforme en vin qui évoque le sang du Christ. </a:t>
            </a:r>
          </a:p>
          <a:p>
            <a:pPr marL="0" indent="0">
              <a:buNone/>
            </a:pPr>
            <a:r>
              <a:rPr lang="fr-FR" dirty="0">
                <a:effectLst/>
                <a:latin typeface="Aptos" panose="02110004020202020204"/>
                <a:ea typeface="Aptos" panose="02110004020202020204"/>
                <a:cs typeface="Times New Roman" panose="02020603050405020304" pitchFamily="18" charset="0"/>
              </a:rPr>
              <a:t>C’est l’eau promise mais qui aussi peut nous châtier. Le déluge.</a:t>
            </a:r>
            <a:endParaRPr lang="fr-FR" dirty="0"/>
          </a:p>
        </p:txBody>
      </p:sp>
      <p:sp>
        <p:nvSpPr>
          <p:cNvPr id="4" name="Espace réservé du contenu 3">
            <a:extLst>
              <a:ext uri="{FF2B5EF4-FFF2-40B4-BE49-F238E27FC236}">
                <a16:creationId xmlns:a16="http://schemas.microsoft.com/office/drawing/2014/main" id="{FA6515D6-0E0C-D32A-F8BE-6C6E03A560D5}"/>
              </a:ext>
            </a:extLst>
          </p:cNvPr>
          <p:cNvSpPr>
            <a:spLocks noGrp="1"/>
          </p:cNvSpPr>
          <p:nvPr>
            <p:ph sz="half" idx="2"/>
          </p:nvPr>
        </p:nvSpPr>
        <p:spPr/>
        <p:txBody>
          <a:bodyPr>
            <a:normAutofit/>
          </a:bodyPr>
          <a:lstStyle/>
          <a:p>
            <a:pPr marL="0" indent="0">
              <a:buNone/>
            </a:pPr>
            <a:r>
              <a:rPr lang="fr-FR" dirty="0">
                <a:effectLst/>
                <a:latin typeface="Aptos" panose="02110004020202020204"/>
                <a:ea typeface="Aptos" panose="02110004020202020204"/>
                <a:cs typeface="Times New Roman" panose="02020603050405020304" pitchFamily="18" charset="0"/>
              </a:rPr>
              <a:t>C’est l’eau nécessaire à la vie et qui déjà manque à plus de 800 000 habitants sur la Terre, un appel à la conversion de nos modes de vie qui rejoint les dimensions spirituelles de la conversion par l’eau.</a:t>
            </a:r>
            <a:endParaRPr lang="fr-FR" dirty="0"/>
          </a:p>
        </p:txBody>
      </p:sp>
      <p:sp>
        <p:nvSpPr>
          <p:cNvPr id="5" name="Flèche : gauche 4">
            <a:hlinkClick r:id="rId2" action="ppaction://hlinksldjump"/>
            <a:extLst>
              <a:ext uri="{FF2B5EF4-FFF2-40B4-BE49-F238E27FC236}">
                <a16:creationId xmlns:a16="http://schemas.microsoft.com/office/drawing/2014/main" id="{B01E2577-424A-26A3-0034-3EB6CF16B96E}"/>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382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140A76-DE0D-22FB-29CA-38ABEDA95CE2}"/>
              </a:ext>
            </a:extLst>
          </p:cNvPr>
          <p:cNvSpPr>
            <a:spLocks noGrp="1"/>
          </p:cNvSpPr>
          <p:nvPr>
            <p:ph type="title"/>
          </p:nvPr>
        </p:nvSpPr>
        <p:spPr/>
        <p:txBody>
          <a:bodyPr/>
          <a:lstStyle/>
          <a:p>
            <a:pPr algn="ctr"/>
            <a:r>
              <a:rPr lang="fr-FR" dirty="0"/>
              <a:t>Les fleuves, </a:t>
            </a:r>
            <a:r>
              <a:rPr lang="fr-FR" dirty="0" err="1"/>
              <a:t>Gn</a:t>
            </a:r>
            <a:r>
              <a:rPr lang="fr-FR" dirty="0"/>
              <a:t> 2</a:t>
            </a:r>
          </a:p>
        </p:txBody>
      </p:sp>
      <p:sp>
        <p:nvSpPr>
          <p:cNvPr id="3" name="Espace réservé du contenu 2">
            <a:extLst>
              <a:ext uri="{FF2B5EF4-FFF2-40B4-BE49-F238E27FC236}">
                <a16:creationId xmlns:a16="http://schemas.microsoft.com/office/drawing/2014/main" id="{4BF6A2A4-C0F6-9E7D-AB91-A48634B6D6D1}"/>
              </a:ext>
            </a:extLst>
          </p:cNvPr>
          <p:cNvSpPr>
            <a:spLocks noGrp="1"/>
          </p:cNvSpPr>
          <p:nvPr>
            <p:ph sz="half" idx="1"/>
          </p:nvPr>
        </p:nvSpPr>
        <p:spPr>
          <a:solidFill>
            <a:schemeClr val="accent2">
              <a:lumMod val="20000"/>
              <a:lumOff val="80000"/>
            </a:schemeClr>
          </a:solidFill>
        </p:spPr>
        <p:txBody>
          <a:bodyPr>
            <a:normAutofit lnSpcReduction="10000"/>
          </a:bodyPr>
          <a:lstStyle/>
          <a:p>
            <a:pPr marL="220980" indent="0">
              <a:lnSpc>
                <a:spcPct val="107000"/>
              </a:lnSpc>
              <a:spcAft>
                <a:spcPts val="800"/>
              </a:spcAft>
              <a:buNone/>
            </a:pPr>
            <a:r>
              <a:rPr lang="fr-FR" sz="2000" i="1" u="none" strike="noStrike" kern="0" dirty="0">
                <a:solidFill>
                  <a:srgbClr val="000000"/>
                </a:solidFill>
                <a:effectLst/>
                <a:latin typeface="Helvetica" panose="020B0604020202020204" pitchFamily="34" charset="0"/>
                <a:ea typeface="Arial Unicode MS"/>
                <a:cs typeface="Arial Unicode MS"/>
                <a:hlinkClick r:id="rId2"/>
              </a:rPr>
              <a:t>10</a:t>
            </a:r>
            <a:r>
              <a:rPr lang="fr-FR" sz="2000" i="1" kern="0" dirty="0">
                <a:solidFill>
                  <a:srgbClr val="000000"/>
                </a:solidFill>
                <a:effectLst/>
                <a:latin typeface="Helvetica" panose="020B0604020202020204" pitchFamily="34" charset="0"/>
                <a:ea typeface="Arial Unicode MS"/>
                <a:cs typeface="Arial Unicode MS"/>
              </a:rPr>
              <a:t> Un fleuve sortait d'Eden pour arroser le jardin, et de là il se divisait en quatre bras. </a:t>
            </a:r>
            <a:r>
              <a:rPr lang="fr-FR" sz="2000" i="1" u="none" strike="noStrike" kern="0" dirty="0">
                <a:solidFill>
                  <a:srgbClr val="000000"/>
                </a:solidFill>
                <a:effectLst/>
                <a:latin typeface="Helvetica" panose="020B0604020202020204" pitchFamily="34" charset="0"/>
                <a:ea typeface="Arial Unicode MS"/>
                <a:cs typeface="Arial Unicode MS"/>
                <a:hlinkClick r:id="rId3"/>
              </a:rPr>
              <a:t>11</a:t>
            </a:r>
            <a:r>
              <a:rPr lang="fr-FR" sz="2000" i="1" kern="0" dirty="0">
                <a:solidFill>
                  <a:srgbClr val="000000"/>
                </a:solidFill>
                <a:effectLst/>
                <a:latin typeface="Helvetica" panose="020B0604020202020204" pitchFamily="34" charset="0"/>
                <a:ea typeface="Arial Unicode MS"/>
                <a:cs typeface="Arial Unicode MS"/>
              </a:rPr>
              <a:t> Le nom du premier est </a:t>
            </a:r>
            <a:r>
              <a:rPr lang="fr-FR" sz="2000" i="1" kern="0" dirty="0" err="1">
                <a:solidFill>
                  <a:srgbClr val="000000"/>
                </a:solidFill>
                <a:effectLst/>
                <a:latin typeface="Helvetica" panose="020B0604020202020204" pitchFamily="34" charset="0"/>
                <a:ea typeface="Arial Unicode MS"/>
                <a:cs typeface="Arial Unicode MS"/>
              </a:rPr>
              <a:t>Pischon</a:t>
            </a:r>
            <a:r>
              <a:rPr lang="fr-FR" sz="2000" i="1" kern="0" dirty="0">
                <a:solidFill>
                  <a:srgbClr val="000000"/>
                </a:solidFill>
                <a:effectLst/>
                <a:latin typeface="Helvetica" panose="020B0604020202020204" pitchFamily="34" charset="0"/>
                <a:ea typeface="Arial Unicode MS"/>
                <a:cs typeface="Arial Unicode MS"/>
              </a:rPr>
              <a:t>; c'est celui qui entoure tout le pays de </a:t>
            </a:r>
            <a:r>
              <a:rPr lang="fr-FR" sz="2000" i="1" kern="0" dirty="0" err="1">
                <a:solidFill>
                  <a:srgbClr val="000000"/>
                </a:solidFill>
                <a:effectLst/>
                <a:latin typeface="Helvetica" panose="020B0604020202020204" pitchFamily="34" charset="0"/>
                <a:ea typeface="Arial Unicode MS"/>
                <a:cs typeface="Arial Unicode MS"/>
              </a:rPr>
              <a:t>Havila</a:t>
            </a:r>
            <a:r>
              <a:rPr lang="fr-FR" sz="2000" i="1" kern="0" dirty="0">
                <a:solidFill>
                  <a:srgbClr val="000000"/>
                </a:solidFill>
                <a:effectLst/>
                <a:latin typeface="Helvetica" panose="020B0604020202020204" pitchFamily="34" charset="0"/>
                <a:ea typeface="Arial Unicode MS"/>
                <a:cs typeface="Arial Unicode MS"/>
              </a:rPr>
              <a:t>, où se trouve l’or. L'or de ce pays est pur; on y trouve aussi le bdellium et la pierre d'onyx. </a:t>
            </a:r>
            <a:r>
              <a:rPr lang="fr-FR" sz="2000" i="1" u="none" strike="noStrike" kern="0" dirty="0">
                <a:solidFill>
                  <a:srgbClr val="000000"/>
                </a:solidFill>
                <a:effectLst/>
                <a:latin typeface="Helvetica" panose="020B0604020202020204" pitchFamily="34" charset="0"/>
                <a:ea typeface="Arial Unicode MS"/>
                <a:cs typeface="Arial Unicode MS"/>
                <a:hlinkClick r:id="rId4"/>
              </a:rPr>
              <a:t>13</a:t>
            </a:r>
            <a:r>
              <a:rPr lang="fr-FR" sz="2000" i="1" kern="0" dirty="0">
                <a:solidFill>
                  <a:srgbClr val="000000"/>
                </a:solidFill>
                <a:effectLst/>
                <a:latin typeface="Helvetica" panose="020B0604020202020204" pitchFamily="34" charset="0"/>
                <a:ea typeface="Arial Unicode MS"/>
                <a:cs typeface="Arial Unicode MS"/>
              </a:rPr>
              <a:t> Le nom du second fleuve est </a:t>
            </a:r>
            <a:r>
              <a:rPr lang="fr-FR" sz="2000" i="1" kern="0" dirty="0" err="1">
                <a:solidFill>
                  <a:srgbClr val="000000"/>
                </a:solidFill>
                <a:effectLst/>
                <a:latin typeface="Helvetica" panose="020B0604020202020204" pitchFamily="34" charset="0"/>
                <a:ea typeface="Arial Unicode MS"/>
                <a:cs typeface="Arial Unicode MS"/>
              </a:rPr>
              <a:t>Guihon</a:t>
            </a:r>
            <a:r>
              <a:rPr lang="fr-FR" sz="2000" i="1" kern="0" dirty="0">
                <a:solidFill>
                  <a:srgbClr val="000000"/>
                </a:solidFill>
                <a:effectLst/>
                <a:latin typeface="Helvetica" panose="020B0604020202020204" pitchFamily="34" charset="0"/>
                <a:ea typeface="Arial Unicode MS"/>
                <a:cs typeface="Arial Unicode MS"/>
              </a:rPr>
              <a:t>; c'est celui qui entoure tout le pays de </a:t>
            </a:r>
            <a:r>
              <a:rPr lang="fr-FR" sz="2000" i="1" kern="0" dirty="0" err="1">
                <a:solidFill>
                  <a:srgbClr val="000000"/>
                </a:solidFill>
                <a:effectLst/>
                <a:latin typeface="Helvetica" panose="020B0604020202020204" pitchFamily="34" charset="0"/>
                <a:ea typeface="Arial Unicode MS"/>
                <a:cs typeface="Arial Unicode MS"/>
              </a:rPr>
              <a:t>Cusch</a:t>
            </a:r>
            <a:r>
              <a:rPr lang="fr-FR" sz="2000" i="1" kern="0" dirty="0">
                <a:solidFill>
                  <a:srgbClr val="000000"/>
                </a:solidFill>
                <a:effectLst/>
                <a:latin typeface="Helvetica" panose="020B0604020202020204" pitchFamily="34" charset="0"/>
                <a:ea typeface="Arial Unicode MS"/>
                <a:cs typeface="Arial Unicode MS"/>
              </a:rPr>
              <a:t>. </a:t>
            </a:r>
            <a:r>
              <a:rPr lang="fr-FR" sz="2000" i="1" u="none" strike="noStrike" kern="0" dirty="0">
                <a:solidFill>
                  <a:srgbClr val="000000"/>
                </a:solidFill>
                <a:effectLst/>
                <a:latin typeface="Helvetica" panose="020B0604020202020204" pitchFamily="34" charset="0"/>
                <a:ea typeface="Arial Unicode MS"/>
                <a:cs typeface="Arial Unicode MS"/>
                <a:hlinkClick r:id="rId5"/>
              </a:rPr>
              <a:t>14</a:t>
            </a:r>
            <a:r>
              <a:rPr lang="fr-FR" sz="2000" i="1" kern="0" dirty="0">
                <a:solidFill>
                  <a:srgbClr val="000000"/>
                </a:solidFill>
                <a:effectLst/>
                <a:latin typeface="Helvetica" panose="020B0604020202020204" pitchFamily="34" charset="0"/>
                <a:ea typeface="Arial Unicode MS"/>
                <a:cs typeface="Arial Unicode MS"/>
              </a:rPr>
              <a:t> Le nom du troisième est </a:t>
            </a:r>
            <a:r>
              <a:rPr lang="fr-FR" sz="2000" i="1" kern="0" dirty="0" err="1">
                <a:solidFill>
                  <a:srgbClr val="000000"/>
                </a:solidFill>
                <a:effectLst/>
                <a:latin typeface="Helvetica" panose="020B0604020202020204" pitchFamily="34" charset="0"/>
                <a:ea typeface="Arial Unicode MS"/>
                <a:cs typeface="Arial Unicode MS"/>
              </a:rPr>
              <a:t>Hiddékel</a:t>
            </a:r>
            <a:r>
              <a:rPr lang="fr-FR" sz="2000" i="1" kern="0" dirty="0">
                <a:solidFill>
                  <a:srgbClr val="000000"/>
                </a:solidFill>
                <a:effectLst/>
                <a:latin typeface="Helvetica" panose="020B0604020202020204" pitchFamily="34" charset="0"/>
                <a:ea typeface="Arial Unicode MS"/>
                <a:cs typeface="Arial Unicode MS"/>
              </a:rPr>
              <a:t>; c'est celui qui coule à l'orient de l'Assyrie. Le quatrième fleuve, c'est l'Euphrate.</a:t>
            </a:r>
          </a:p>
          <a:p>
            <a:pPr marL="220980" indent="0">
              <a:lnSpc>
                <a:spcPct val="107000"/>
              </a:lnSpc>
              <a:spcAft>
                <a:spcPts val="800"/>
              </a:spcAft>
              <a:buNone/>
            </a:pPr>
            <a:r>
              <a:rPr lang="fr-FR" sz="2000" i="1" kern="0" dirty="0" err="1">
                <a:solidFill>
                  <a:srgbClr val="000000"/>
                </a:solidFill>
                <a:latin typeface="Helvetica" panose="020B0604020202020204" pitchFamily="34" charset="0"/>
                <a:ea typeface="Aptos" panose="02110004020202020204"/>
                <a:cs typeface="Times New Roman" panose="02020603050405020304" pitchFamily="18" charset="0"/>
              </a:rPr>
              <a:t>Gn</a:t>
            </a:r>
            <a:r>
              <a:rPr lang="fr-FR" sz="2000" i="1" kern="0" dirty="0">
                <a:solidFill>
                  <a:srgbClr val="000000"/>
                </a:solidFill>
                <a:latin typeface="Helvetica" panose="020B0604020202020204" pitchFamily="34" charset="0"/>
                <a:ea typeface="Aptos" panose="02110004020202020204"/>
                <a:cs typeface="Times New Roman" panose="02020603050405020304" pitchFamily="18" charset="0"/>
              </a:rPr>
              <a:t> 2</a:t>
            </a:r>
            <a:endParaRPr lang="fr-FR" sz="2000" kern="100" dirty="0">
              <a:effectLst/>
              <a:latin typeface="Aptos" panose="02110004020202020204"/>
              <a:ea typeface="Aptos" panose="02110004020202020204"/>
              <a:cs typeface="Times New Roman" panose="02020603050405020304" pitchFamily="18" charset="0"/>
            </a:endParaRPr>
          </a:p>
        </p:txBody>
      </p:sp>
      <p:sp>
        <p:nvSpPr>
          <p:cNvPr id="4" name="Espace réservé du contenu 3">
            <a:extLst>
              <a:ext uri="{FF2B5EF4-FFF2-40B4-BE49-F238E27FC236}">
                <a16:creationId xmlns:a16="http://schemas.microsoft.com/office/drawing/2014/main" id="{07E0C5BF-EB3B-293F-96E1-D5E337D9BA9D}"/>
              </a:ext>
            </a:extLst>
          </p:cNvPr>
          <p:cNvSpPr>
            <a:spLocks noGrp="1"/>
          </p:cNvSpPr>
          <p:nvPr>
            <p:ph sz="half" idx="2"/>
          </p:nvPr>
        </p:nvSpPr>
        <p:spPr>
          <a:solidFill>
            <a:schemeClr val="tx2">
              <a:lumMod val="10000"/>
              <a:lumOff val="90000"/>
            </a:schemeClr>
          </a:solidFill>
        </p:spPr>
        <p:txBody>
          <a:bodyPr>
            <a:normAutofit lnSpcReduction="10000"/>
          </a:bodyPr>
          <a:lstStyle/>
          <a:p>
            <a:pPr marL="0" indent="0">
              <a:buNone/>
            </a:pPr>
            <a:r>
              <a:rPr lang="fr-FR" sz="2000" i="1" dirty="0">
                <a:solidFill>
                  <a:srgbClr val="000000"/>
                </a:solidFill>
                <a:effectLst/>
                <a:latin typeface="Helvetica" panose="020B0604020202020204" pitchFamily="34" charset="0"/>
                <a:ea typeface="Arial Unicode MS"/>
                <a:cs typeface="Arial Unicode MS"/>
              </a:rPr>
              <a:t>25 La Loi fait abonder la sagesse comme les eaux du </a:t>
            </a:r>
            <a:r>
              <a:rPr lang="fr-FR" sz="2000" i="1" dirty="0" err="1">
                <a:solidFill>
                  <a:srgbClr val="000000"/>
                </a:solidFill>
                <a:effectLst/>
                <a:latin typeface="Helvetica" panose="020B0604020202020204" pitchFamily="34" charset="0"/>
                <a:ea typeface="Arial Unicode MS"/>
                <a:cs typeface="Arial Unicode MS"/>
              </a:rPr>
              <a:t>Pishone</a:t>
            </a:r>
            <a:r>
              <a:rPr lang="fr-FR" sz="2000" i="1" dirty="0">
                <a:solidFill>
                  <a:srgbClr val="000000"/>
                </a:solidFill>
                <a:effectLst/>
                <a:latin typeface="Helvetica" panose="020B0604020202020204" pitchFamily="34" charset="0"/>
                <a:ea typeface="Arial Unicode MS"/>
                <a:cs typeface="Arial Unicode MS"/>
              </a:rPr>
              <a:t>, comme le fleuve Tigre au temps des fruits nouveaux ;</a:t>
            </a:r>
            <a:endParaRPr lang="fr-FR" sz="2000" dirty="0">
              <a:solidFill>
                <a:srgbClr val="000000"/>
              </a:solidFill>
              <a:effectLst/>
              <a:latin typeface="Helvetica" panose="020B0604020202020204" pitchFamily="34" charset="0"/>
              <a:ea typeface="Arial Unicode MS"/>
              <a:cs typeface="Arial Unicode MS"/>
            </a:endParaRPr>
          </a:p>
          <a:p>
            <a:pPr marL="0" indent="0">
              <a:buNone/>
            </a:pPr>
            <a:r>
              <a:rPr lang="fr-FR" sz="2000" i="1" dirty="0">
                <a:solidFill>
                  <a:srgbClr val="000000"/>
                </a:solidFill>
                <a:effectLst/>
                <a:latin typeface="Helvetica" panose="020B0604020202020204" pitchFamily="34" charset="0"/>
                <a:ea typeface="Arial Unicode MS"/>
                <a:cs typeface="Arial Unicode MS"/>
              </a:rPr>
              <a:t>26 elle fait déborder l’intelligence comme l’Euphrate, comme le Jourdain au temps de la moisson.</a:t>
            </a:r>
            <a:endParaRPr lang="fr-FR" sz="2000" dirty="0">
              <a:solidFill>
                <a:srgbClr val="000000"/>
              </a:solidFill>
              <a:effectLst/>
              <a:latin typeface="Helvetica" panose="020B0604020202020204" pitchFamily="34" charset="0"/>
              <a:ea typeface="Arial Unicode MS"/>
              <a:cs typeface="Arial Unicode MS"/>
            </a:endParaRPr>
          </a:p>
          <a:p>
            <a:pPr marL="0" indent="0">
              <a:buNone/>
            </a:pPr>
            <a:r>
              <a:rPr lang="fr-FR" sz="2000" i="1" kern="0" dirty="0">
                <a:solidFill>
                  <a:srgbClr val="000000"/>
                </a:solidFill>
                <a:effectLst/>
                <a:latin typeface="Helvetica" panose="020B0604020202020204" pitchFamily="34" charset="0"/>
                <a:ea typeface="Arial Unicode MS"/>
                <a:cs typeface="Arial Unicode MS"/>
              </a:rPr>
              <a:t>27 Elle fait couler l’instruction comme le Nil, comme le </a:t>
            </a:r>
            <a:r>
              <a:rPr lang="fr-FR" sz="2000" i="1" kern="0" dirty="0" err="1">
                <a:solidFill>
                  <a:srgbClr val="000000"/>
                </a:solidFill>
                <a:effectLst/>
                <a:latin typeface="Helvetica" panose="020B0604020202020204" pitchFamily="34" charset="0"/>
                <a:ea typeface="Arial Unicode MS"/>
                <a:cs typeface="Arial Unicode MS"/>
              </a:rPr>
              <a:t>Guihone</a:t>
            </a:r>
            <a:r>
              <a:rPr lang="fr-FR" sz="2000" i="1" kern="0" dirty="0">
                <a:solidFill>
                  <a:srgbClr val="000000"/>
                </a:solidFill>
                <a:effectLst/>
                <a:latin typeface="Helvetica" panose="020B0604020202020204" pitchFamily="34" charset="0"/>
                <a:ea typeface="Arial Unicode MS"/>
                <a:cs typeface="Arial Unicode MS"/>
              </a:rPr>
              <a:t> au temps de la vendange.</a:t>
            </a:r>
          </a:p>
          <a:p>
            <a:endParaRPr lang="fr-FR" sz="2000" i="1" kern="0" dirty="0">
              <a:solidFill>
                <a:srgbClr val="000000"/>
              </a:solidFill>
              <a:latin typeface="Helvetica" panose="020B0604020202020204" pitchFamily="34" charset="0"/>
            </a:endParaRPr>
          </a:p>
          <a:p>
            <a:pPr marL="0" indent="0">
              <a:buNone/>
            </a:pPr>
            <a:r>
              <a:rPr lang="fr-FR" sz="2000" i="1" dirty="0" err="1">
                <a:effectLst/>
                <a:latin typeface="Aptos" panose="02110004020202020204"/>
                <a:ea typeface="Aptos" panose="02110004020202020204"/>
                <a:cs typeface="Times New Roman" panose="02020603050405020304" pitchFamily="18" charset="0"/>
              </a:rPr>
              <a:t>Ecclésisaste</a:t>
            </a:r>
            <a:r>
              <a:rPr lang="fr-FR" sz="2000" i="1" dirty="0">
                <a:effectLst/>
                <a:latin typeface="Aptos" panose="02110004020202020204"/>
                <a:ea typeface="Aptos" panose="02110004020202020204"/>
                <a:cs typeface="Times New Roman" panose="02020603050405020304" pitchFamily="18" charset="0"/>
              </a:rPr>
              <a:t> 24, 25-31 (Ben Sirac) </a:t>
            </a:r>
            <a:endParaRPr lang="fr-FR" sz="3200" dirty="0"/>
          </a:p>
        </p:txBody>
      </p:sp>
      <p:sp>
        <p:nvSpPr>
          <p:cNvPr id="5" name="Flèche : gauche 4">
            <a:hlinkClick r:id="rId6" action="ppaction://hlinksldjump"/>
            <a:extLst>
              <a:ext uri="{FF2B5EF4-FFF2-40B4-BE49-F238E27FC236}">
                <a16:creationId xmlns:a16="http://schemas.microsoft.com/office/drawing/2014/main" id="{EDF306D6-0480-6782-CBAE-D6702A143771}"/>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08311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ishon &amp; Gihon of Eden. Part of Eden was flooded and is now under the ...">
            <a:extLst>
              <a:ext uri="{FF2B5EF4-FFF2-40B4-BE49-F238E27FC236}">
                <a16:creationId xmlns:a16="http://schemas.microsoft.com/office/drawing/2014/main" id="{F59019A7-4056-9B65-3D68-35C390AF4C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47" y="112978"/>
            <a:ext cx="6975599" cy="6632044"/>
          </a:xfrm>
          <a:prstGeom prst="rect">
            <a:avLst/>
          </a:prstGeom>
          <a:noFill/>
          <a:ln>
            <a:noFill/>
          </a:ln>
        </p:spPr>
      </p:pic>
      <p:sp>
        <p:nvSpPr>
          <p:cNvPr id="2" name="Titre 1">
            <a:extLst>
              <a:ext uri="{FF2B5EF4-FFF2-40B4-BE49-F238E27FC236}">
                <a16:creationId xmlns:a16="http://schemas.microsoft.com/office/drawing/2014/main" id="{AAA1529C-9C2B-E7C9-B868-A19B941380F1}"/>
              </a:ext>
            </a:extLst>
          </p:cNvPr>
          <p:cNvSpPr>
            <a:spLocks noGrp="1"/>
          </p:cNvSpPr>
          <p:nvPr>
            <p:ph type="title"/>
          </p:nvPr>
        </p:nvSpPr>
        <p:spPr>
          <a:xfrm>
            <a:off x="1122948" y="3011905"/>
            <a:ext cx="1909011" cy="4463549"/>
          </a:xfrm>
        </p:spPr>
        <p:txBody>
          <a:bodyPr>
            <a:normAutofit/>
          </a:bodyPr>
          <a:lstStyle/>
          <a:p>
            <a:r>
              <a:rPr lang="fr-FR" dirty="0"/>
              <a:t>Carte des fleuves</a:t>
            </a:r>
            <a:br>
              <a:rPr lang="fr-FR" dirty="0"/>
            </a:br>
            <a:endParaRPr lang="fr-FR" dirty="0"/>
          </a:p>
        </p:txBody>
      </p:sp>
      <p:sp>
        <p:nvSpPr>
          <p:cNvPr id="3" name="Flèche : gauche 2">
            <a:hlinkClick r:id="rId4" action="ppaction://hlinksldjump"/>
            <a:extLst>
              <a:ext uri="{FF2B5EF4-FFF2-40B4-BE49-F238E27FC236}">
                <a16:creationId xmlns:a16="http://schemas.microsoft.com/office/drawing/2014/main" id="{CCAFD849-9EB4-81B9-AE36-E41CA35A38E2}"/>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D09DF4D0-048B-91BD-4EE3-4FCDA8F5BC65}"/>
              </a:ext>
            </a:extLst>
          </p:cNvPr>
          <p:cNvSpPr txBox="1"/>
          <p:nvPr/>
        </p:nvSpPr>
        <p:spPr>
          <a:xfrm>
            <a:off x="6577264" y="525198"/>
            <a:ext cx="5261810" cy="6388287"/>
          </a:xfrm>
          <a:prstGeom prst="rect">
            <a:avLst/>
          </a:prstGeom>
          <a:noFill/>
        </p:spPr>
        <p:txBody>
          <a:bodyPr wrap="square" rtlCol="0">
            <a:spAutoFit/>
          </a:bodyPr>
          <a:lstStyle/>
          <a:p>
            <a:pPr>
              <a:lnSpc>
                <a:spcPct val="107000"/>
              </a:lnSpc>
              <a:spcAft>
                <a:spcPts val="800"/>
              </a:spcAft>
            </a:pPr>
            <a:r>
              <a:rPr lang="fr-FR" sz="1600" i="1" kern="0" dirty="0">
                <a:solidFill>
                  <a:srgbClr val="000000"/>
                </a:solidFill>
                <a:effectLst/>
                <a:latin typeface="Helvetica" panose="020B0604020202020204" pitchFamily="34" charset="0"/>
                <a:ea typeface="Arial Unicode MS"/>
                <a:cs typeface="Arial Unicode MS"/>
              </a:rPr>
              <a:t>08 Le Seigneur Dieu planta un jardin en Éden, à l’orient, et y plaça l’homme qu’il avait modelé.</a:t>
            </a:r>
            <a:endParaRPr lang="fr-FR" sz="1600" kern="100" dirty="0">
              <a:effectLst/>
              <a:latin typeface="Aptos" panose="02110004020202020204"/>
              <a:ea typeface="Aptos" panose="02110004020202020204"/>
              <a:cs typeface="Times New Roman" panose="02020603050405020304" pitchFamily="18" charset="0"/>
            </a:endParaRPr>
          </a:p>
          <a:p>
            <a:pPr>
              <a:lnSpc>
                <a:spcPct val="107000"/>
              </a:lnSpc>
              <a:spcAft>
                <a:spcPts val="800"/>
              </a:spcAft>
            </a:pPr>
            <a:r>
              <a:rPr lang="fr-FR" sz="1600" i="1" kern="0" dirty="0">
                <a:solidFill>
                  <a:srgbClr val="000000"/>
                </a:solidFill>
                <a:effectLst/>
                <a:latin typeface="Helvetica" panose="020B0604020202020204" pitchFamily="34" charset="0"/>
                <a:ea typeface="Arial Unicode MS"/>
                <a:cs typeface="Arial Unicode MS"/>
              </a:rPr>
              <a:t>Le Seigneur Dieu fit pousser du sol toutes sortes d’arbres à l’aspect désirable et aux fruits savoureux ; il y avait aussi l’arbre de vie au milieu du jardin, et l’arbre de la connaissance du bien et du mal.</a:t>
            </a:r>
            <a:endParaRPr lang="fr-FR" sz="1600" kern="100" dirty="0">
              <a:effectLst/>
              <a:latin typeface="Aptos" panose="02110004020202020204"/>
              <a:ea typeface="Aptos" panose="02110004020202020204"/>
              <a:cs typeface="Times New Roman" panose="02020603050405020304" pitchFamily="18" charset="0"/>
            </a:endParaRPr>
          </a:p>
          <a:p>
            <a:pPr algn="r">
              <a:lnSpc>
                <a:spcPct val="107000"/>
              </a:lnSpc>
              <a:spcAft>
                <a:spcPts val="800"/>
              </a:spcAft>
            </a:pPr>
            <a:r>
              <a:rPr lang="fr-FR" sz="1600" b="1" i="1" kern="0" dirty="0">
                <a:solidFill>
                  <a:srgbClr val="000000"/>
                </a:solidFill>
                <a:effectLst/>
                <a:latin typeface="Helvetica" panose="020B0604020202020204" pitchFamily="34" charset="0"/>
                <a:ea typeface="Arial Unicode MS"/>
                <a:cs typeface="Arial Unicode MS"/>
              </a:rPr>
              <a:t>10 Un fleuve sortait d’Éden pour irriguer le jardin ; puis il se divisait en quatre bras :1e premier s’appelle le </a:t>
            </a:r>
            <a:r>
              <a:rPr lang="fr-FR" sz="1600" b="1" i="1" kern="0" dirty="0" err="1">
                <a:solidFill>
                  <a:srgbClr val="000000"/>
                </a:solidFill>
                <a:effectLst/>
                <a:latin typeface="Helvetica" panose="020B0604020202020204" pitchFamily="34" charset="0"/>
                <a:ea typeface="Arial Unicode MS"/>
                <a:cs typeface="Arial Unicode MS"/>
              </a:rPr>
              <a:t>Pishone</a:t>
            </a:r>
            <a:r>
              <a:rPr lang="fr-FR" sz="1600" b="1" i="1" kern="0" dirty="0">
                <a:solidFill>
                  <a:srgbClr val="000000"/>
                </a:solidFill>
                <a:effectLst/>
                <a:latin typeface="Helvetica" panose="020B0604020202020204" pitchFamily="34" charset="0"/>
                <a:ea typeface="Arial Unicode MS"/>
                <a:cs typeface="Arial Unicode MS"/>
              </a:rPr>
              <a:t>, il contourne tout le pays de </a:t>
            </a:r>
            <a:r>
              <a:rPr lang="fr-FR" sz="1600" b="1" i="1" kern="0" dirty="0" err="1">
                <a:solidFill>
                  <a:srgbClr val="000000"/>
                </a:solidFill>
                <a:effectLst/>
                <a:latin typeface="Helvetica" panose="020B0604020202020204" pitchFamily="34" charset="0"/>
                <a:ea typeface="Arial Unicode MS"/>
                <a:cs typeface="Arial Unicode MS"/>
              </a:rPr>
              <a:t>Havila</a:t>
            </a:r>
            <a:r>
              <a:rPr lang="fr-FR" sz="1600" b="1" i="1" kern="0" dirty="0">
                <a:solidFill>
                  <a:srgbClr val="000000"/>
                </a:solidFill>
                <a:effectLst/>
                <a:latin typeface="Helvetica" panose="020B0604020202020204" pitchFamily="34" charset="0"/>
                <a:ea typeface="Arial Unicode MS"/>
                <a:cs typeface="Arial Unicode MS"/>
              </a:rPr>
              <a:t> où l’on trouve de l’or</a:t>
            </a:r>
            <a:r>
              <a:rPr lang="fr-FR" sz="1600" b="1" kern="100" dirty="0">
                <a:latin typeface="Aptos" panose="02110004020202020204"/>
                <a:ea typeface="Arial Unicode MS"/>
                <a:cs typeface="Times New Roman" panose="02020603050405020304" pitchFamily="18" charset="0"/>
              </a:rPr>
              <a:t> </a:t>
            </a:r>
            <a:r>
              <a:rPr lang="fr-FR" sz="1600" b="1" i="1" kern="0" dirty="0">
                <a:solidFill>
                  <a:srgbClr val="000000"/>
                </a:solidFill>
                <a:effectLst/>
                <a:latin typeface="Helvetica" panose="020B0604020202020204" pitchFamily="34" charset="0"/>
                <a:ea typeface="Arial Unicode MS"/>
                <a:cs typeface="Arial Unicode MS"/>
              </a:rPr>
              <a:t> – et l’or de ce pays est bon – ainsi que de l’ambre jaune et de la cornaline ;</a:t>
            </a:r>
            <a:r>
              <a:rPr lang="fr-FR" sz="1600" b="1" kern="100" dirty="0">
                <a:latin typeface="Aptos" panose="02110004020202020204"/>
                <a:ea typeface="Arial Unicode MS"/>
                <a:cs typeface="Times New Roman" panose="02020603050405020304" pitchFamily="18" charset="0"/>
              </a:rPr>
              <a:t> </a:t>
            </a:r>
            <a:r>
              <a:rPr lang="fr-FR" sz="1600" b="1" i="1" kern="0" dirty="0">
                <a:solidFill>
                  <a:srgbClr val="000000"/>
                </a:solidFill>
                <a:latin typeface="Helvetica" panose="020B0604020202020204" pitchFamily="34" charset="0"/>
                <a:ea typeface="Arial Unicode MS"/>
                <a:cs typeface="Arial Unicode MS"/>
              </a:rPr>
              <a:t>l</a:t>
            </a:r>
            <a:r>
              <a:rPr lang="fr-FR" sz="1600" b="1" i="1" kern="0" dirty="0">
                <a:solidFill>
                  <a:srgbClr val="000000"/>
                </a:solidFill>
                <a:effectLst/>
                <a:latin typeface="Helvetica" panose="020B0604020202020204" pitchFamily="34" charset="0"/>
                <a:ea typeface="Arial Unicode MS"/>
                <a:cs typeface="Arial Unicode MS"/>
              </a:rPr>
              <a:t>e deuxième fleuve s’appelle le </a:t>
            </a:r>
            <a:r>
              <a:rPr lang="fr-FR" sz="1600" b="1" i="1" kern="0" dirty="0" err="1">
                <a:solidFill>
                  <a:srgbClr val="000000"/>
                </a:solidFill>
                <a:effectLst/>
                <a:latin typeface="Helvetica" panose="020B0604020202020204" pitchFamily="34" charset="0"/>
                <a:ea typeface="Arial Unicode MS"/>
                <a:cs typeface="Arial Unicode MS"/>
              </a:rPr>
              <a:t>Guihone</a:t>
            </a:r>
            <a:r>
              <a:rPr lang="fr-FR" sz="1600" b="1" i="1" kern="0" dirty="0">
                <a:solidFill>
                  <a:srgbClr val="000000"/>
                </a:solidFill>
                <a:effectLst/>
                <a:latin typeface="Helvetica" panose="020B0604020202020204" pitchFamily="34" charset="0"/>
                <a:ea typeface="Arial Unicode MS"/>
                <a:cs typeface="Arial Unicode MS"/>
              </a:rPr>
              <a:t>, il contourne tout le pays de </a:t>
            </a:r>
            <a:r>
              <a:rPr lang="fr-FR" sz="1600" b="1" i="1" kern="0" dirty="0" err="1">
                <a:solidFill>
                  <a:srgbClr val="000000"/>
                </a:solidFill>
                <a:effectLst/>
                <a:latin typeface="Helvetica" panose="020B0604020202020204" pitchFamily="34" charset="0"/>
                <a:ea typeface="Arial Unicode MS"/>
                <a:cs typeface="Arial Unicode MS"/>
              </a:rPr>
              <a:t>Koush</a:t>
            </a:r>
            <a:r>
              <a:rPr lang="fr-FR" sz="1600" b="1" i="1" kern="0" dirty="0">
                <a:solidFill>
                  <a:srgbClr val="000000"/>
                </a:solidFill>
                <a:effectLst/>
                <a:latin typeface="Helvetica" panose="020B0604020202020204" pitchFamily="34" charset="0"/>
                <a:ea typeface="Arial Unicode MS"/>
                <a:cs typeface="Arial Unicode MS"/>
              </a:rPr>
              <a:t> ;le troisième fleuve s’appelle le Tigre, il coule à l’est d’Assour ; le quatrième fleuve est l’Euphrate.</a:t>
            </a:r>
            <a:endParaRPr lang="fr-FR" sz="1600" b="1" kern="100" dirty="0">
              <a:effectLst/>
              <a:latin typeface="Aptos" panose="02110004020202020204"/>
              <a:ea typeface="Aptos" panose="02110004020202020204"/>
              <a:cs typeface="Times New Roman" panose="02020603050405020304" pitchFamily="18" charset="0"/>
            </a:endParaRPr>
          </a:p>
          <a:p>
            <a:pPr>
              <a:lnSpc>
                <a:spcPct val="107000"/>
              </a:lnSpc>
              <a:spcAft>
                <a:spcPts val="800"/>
              </a:spcAft>
            </a:pPr>
            <a:r>
              <a:rPr lang="fr-FR" sz="1600" i="1" kern="0" dirty="0">
                <a:solidFill>
                  <a:srgbClr val="000000"/>
                </a:solidFill>
                <a:effectLst/>
                <a:latin typeface="Helvetica" panose="020B0604020202020204" pitchFamily="34" charset="0"/>
                <a:ea typeface="Arial Unicode MS"/>
                <a:cs typeface="Arial Unicode MS"/>
              </a:rPr>
              <a:t>15 Le Seigneur Dieu prit l’homme et le conduisit dans le jardin d’Éden pour qu’il le travaille et le garde.</a:t>
            </a:r>
            <a:endParaRPr lang="fr-FR" sz="1600" kern="100" dirty="0">
              <a:effectLst/>
              <a:latin typeface="Aptos" panose="02110004020202020204"/>
              <a:ea typeface="Aptos" panose="02110004020202020204"/>
              <a:cs typeface="Times New Roman" panose="02020603050405020304" pitchFamily="18" charset="0"/>
            </a:endParaRPr>
          </a:p>
          <a:p>
            <a:pPr>
              <a:lnSpc>
                <a:spcPct val="107000"/>
              </a:lnSpc>
              <a:spcAft>
                <a:spcPts val="800"/>
              </a:spcAft>
            </a:pPr>
            <a:r>
              <a:rPr lang="fr-FR" sz="1600" i="1" kern="0" dirty="0">
                <a:solidFill>
                  <a:srgbClr val="000000"/>
                </a:solidFill>
                <a:effectLst/>
                <a:latin typeface="Helvetica" panose="020B0604020202020204" pitchFamily="34" charset="0"/>
                <a:ea typeface="Arial Unicode MS"/>
                <a:cs typeface="Arial Unicode MS"/>
              </a:rPr>
              <a:t>16 Le Seigneur Dieu donna à l’homme cet ordre : « Tu peux manger les fruits de tous les arbres du jardin ;</a:t>
            </a:r>
            <a:endParaRPr lang="fr-FR" sz="1600" kern="100" dirty="0">
              <a:effectLst/>
              <a:latin typeface="Aptos" panose="02110004020202020204"/>
              <a:ea typeface="Aptos" panose="02110004020202020204"/>
              <a:cs typeface="Times New Roman" panose="02020603050405020304" pitchFamily="18" charset="0"/>
            </a:endParaRPr>
          </a:p>
          <a:p>
            <a:pPr>
              <a:lnSpc>
                <a:spcPct val="107000"/>
              </a:lnSpc>
              <a:spcAft>
                <a:spcPts val="800"/>
              </a:spcAft>
            </a:pPr>
            <a:r>
              <a:rPr lang="fr-FR" sz="1600" i="1" kern="0" dirty="0">
                <a:solidFill>
                  <a:srgbClr val="000000"/>
                </a:solidFill>
                <a:effectLst/>
                <a:latin typeface="Helvetica" panose="020B0604020202020204" pitchFamily="34" charset="0"/>
                <a:ea typeface="Arial Unicode MS"/>
                <a:cs typeface="Arial Unicode MS"/>
              </a:rPr>
              <a:t>17 mais l’arbre de la connaissance du bien et du mal, tu n’en mangeras pas ; car, le jour où tu en mangeras, tu mourras. »</a:t>
            </a:r>
            <a:endParaRPr lang="fr-FR" sz="1600" kern="100" dirty="0">
              <a:effectLst/>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96257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2551E2-9920-9A66-35F9-4A2F14706129}"/>
              </a:ext>
            </a:extLst>
          </p:cNvPr>
          <p:cNvSpPr>
            <a:spLocks noGrp="1"/>
          </p:cNvSpPr>
          <p:nvPr>
            <p:ph type="title"/>
          </p:nvPr>
        </p:nvSpPr>
        <p:spPr/>
        <p:txBody>
          <a:bodyPr/>
          <a:lstStyle/>
          <a:p>
            <a:pPr algn="ctr"/>
            <a:r>
              <a:rPr lang="fr-FR" dirty="0"/>
              <a:t>La pluie</a:t>
            </a:r>
          </a:p>
        </p:txBody>
      </p:sp>
      <p:sp>
        <p:nvSpPr>
          <p:cNvPr id="3" name="Espace réservé du contenu 2">
            <a:extLst>
              <a:ext uri="{FF2B5EF4-FFF2-40B4-BE49-F238E27FC236}">
                <a16:creationId xmlns:a16="http://schemas.microsoft.com/office/drawing/2014/main" id="{02AB7144-85BE-5B32-5192-03111D332620}"/>
              </a:ext>
            </a:extLst>
          </p:cNvPr>
          <p:cNvSpPr>
            <a:spLocks noGrp="1"/>
          </p:cNvSpPr>
          <p:nvPr>
            <p:ph sz="half" idx="1"/>
          </p:nvPr>
        </p:nvSpPr>
        <p:spPr>
          <a:xfrm>
            <a:off x="6485021" y="1690688"/>
            <a:ext cx="5181600" cy="4351338"/>
          </a:xfrm>
          <a:solidFill>
            <a:schemeClr val="tx2">
              <a:lumMod val="10000"/>
              <a:lumOff val="90000"/>
            </a:schemeClr>
          </a:solidFill>
        </p:spPr>
        <p:txBody>
          <a:bodyPr>
            <a:normAutofit/>
          </a:bodyPr>
          <a:lstStyle/>
          <a:p>
            <a:pPr marL="12065" indent="0">
              <a:buNone/>
              <a:tabLst>
                <a:tab pos="240665" algn="l"/>
              </a:tabLst>
            </a:pPr>
            <a:r>
              <a:rPr lang="fr-FR" sz="2000" i="1" dirty="0">
                <a:solidFill>
                  <a:srgbClr val="000000"/>
                </a:solidFill>
                <a:effectLst/>
                <a:latin typeface="Helvetica" panose="020B0604020202020204" pitchFamily="34" charset="0"/>
                <a:ea typeface="Arial Unicode MS"/>
                <a:cs typeface="Arial Unicode MS"/>
              </a:rPr>
              <a:t>Car le pays où tu entres pour en prendre possession n'est pas comme le pays d'Égypte d'où vous êtes sortis, où, après avoir semé, il fallait arroser avec le pied, comme on arrose un jardin potager. </a:t>
            </a:r>
            <a:endParaRPr lang="fr-FR" sz="2000" dirty="0">
              <a:solidFill>
                <a:srgbClr val="000000"/>
              </a:solidFill>
              <a:effectLst/>
              <a:latin typeface="Helvetica" panose="020B0604020202020204" pitchFamily="34" charset="0"/>
              <a:ea typeface="Arial Unicode MS"/>
              <a:cs typeface="Arial Unicode MS"/>
            </a:endParaRPr>
          </a:p>
          <a:p>
            <a:pPr marL="12065" indent="0">
              <a:buNone/>
              <a:tabLst>
                <a:tab pos="240665" algn="l"/>
              </a:tabLst>
            </a:pPr>
            <a:r>
              <a:rPr lang="fr-FR" sz="2000" i="1" dirty="0">
                <a:solidFill>
                  <a:srgbClr val="000000"/>
                </a:solidFill>
                <a:effectLst/>
                <a:latin typeface="Helvetica" panose="020B0604020202020204" pitchFamily="34" charset="0"/>
                <a:ea typeface="Arial Unicode MS"/>
                <a:cs typeface="Arial Unicode MS"/>
              </a:rPr>
              <a:t>Mais le pays où vous allez passer pour en prendre possession est un pays de montagnes et de vallées arrosées de la pluie du ciel. </a:t>
            </a:r>
            <a:endParaRPr lang="fr-FR" sz="2000" dirty="0">
              <a:solidFill>
                <a:srgbClr val="000000"/>
              </a:solidFill>
              <a:effectLst/>
              <a:latin typeface="Helvetica" panose="020B0604020202020204" pitchFamily="34" charset="0"/>
              <a:ea typeface="Arial Unicode MS"/>
              <a:cs typeface="Arial Unicode MS"/>
            </a:endParaRPr>
          </a:p>
          <a:p>
            <a:pPr marL="12065" indent="0">
              <a:buNone/>
              <a:tabLst>
                <a:tab pos="240665" algn="l"/>
              </a:tabLst>
            </a:pPr>
            <a:r>
              <a:rPr lang="fr-FR" sz="2000" i="1" dirty="0">
                <a:solidFill>
                  <a:srgbClr val="000000"/>
                </a:solidFill>
                <a:effectLst/>
                <a:latin typeface="Helvetica" panose="020B0604020202020204" pitchFamily="34" charset="0"/>
                <a:ea typeface="Arial Unicode MS"/>
                <a:cs typeface="Arial Unicode MS"/>
              </a:rPr>
              <a:t>De ce pays Yahvé ton Dieu prend soin, sur lui les yeux de Yahvé ton Dieu restent toujours fixés, depuis le début de l'année jusqu'à sa fin. </a:t>
            </a:r>
            <a:endParaRPr lang="fr-FR" sz="2000" dirty="0">
              <a:solidFill>
                <a:srgbClr val="000000"/>
              </a:solidFill>
              <a:effectLst/>
              <a:latin typeface="Helvetica" panose="020B0604020202020204" pitchFamily="34" charset="0"/>
              <a:ea typeface="Arial Unicode MS"/>
              <a:cs typeface="Arial Unicode MS"/>
            </a:endParaRPr>
          </a:p>
          <a:p>
            <a:pPr marL="0" indent="0">
              <a:buNone/>
            </a:pPr>
            <a:r>
              <a:rPr lang="fr-FR" sz="2000" i="1" dirty="0" err="1">
                <a:effectLst/>
                <a:latin typeface="Aptos" panose="02110004020202020204"/>
                <a:ea typeface="Aptos" panose="02110004020202020204"/>
                <a:cs typeface="Times New Roman" panose="02020603050405020304" pitchFamily="18" charset="0"/>
              </a:rPr>
              <a:t>Dt</a:t>
            </a:r>
            <a:r>
              <a:rPr lang="fr-FR" sz="2000" i="1" dirty="0">
                <a:effectLst/>
                <a:latin typeface="Aptos" panose="02110004020202020204"/>
                <a:ea typeface="Aptos" panose="02110004020202020204"/>
                <a:cs typeface="Times New Roman" panose="02020603050405020304" pitchFamily="18" charset="0"/>
              </a:rPr>
              <a:t> 11, 10-15</a:t>
            </a:r>
            <a:endParaRPr lang="fr-FR" sz="3200" dirty="0"/>
          </a:p>
        </p:txBody>
      </p:sp>
      <p:sp>
        <p:nvSpPr>
          <p:cNvPr id="4" name="Espace réservé du contenu 3">
            <a:extLst>
              <a:ext uri="{FF2B5EF4-FFF2-40B4-BE49-F238E27FC236}">
                <a16:creationId xmlns:a16="http://schemas.microsoft.com/office/drawing/2014/main" id="{7FE2C85F-9143-A069-FB40-C022D7B64067}"/>
              </a:ext>
            </a:extLst>
          </p:cNvPr>
          <p:cNvSpPr>
            <a:spLocks noGrp="1"/>
          </p:cNvSpPr>
          <p:nvPr>
            <p:ph sz="half" idx="2"/>
          </p:nvPr>
        </p:nvSpPr>
        <p:spPr>
          <a:xfrm>
            <a:off x="838200" y="1690688"/>
            <a:ext cx="5181600" cy="4351338"/>
          </a:xfrm>
          <a:solidFill>
            <a:schemeClr val="accent2">
              <a:lumMod val="20000"/>
              <a:lumOff val="80000"/>
            </a:schemeClr>
          </a:solidFill>
        </p:spPr>
        <p:txBody>
          <a:bodyPr>
            <a:normAutofit/>
          </a:bodyPr>
          <a:lstStyle/>
          <a:p>
            <a:pPr marL="0" indent="0">
              <a:buNone/>
            </a:pPr>
            <a:r>
              <a:rPr lang="fr-FR" sz="2400" i="1" dirty="0">
                <a:effectLst/>
                <a:latin typeface="Aptos" panose="02110004020202020204"/>
                <a:ea typeface="Aptos" panose="02110004020202020204"/>
                <a:cs typeface="Times New Roman" panose="02020603050405020304" pitchFamily="18" charset="0"/>
              </a:rPr>
              <a:t>Telle est la naissance du ciel et de la terre lors de leur création. Le jour où le Seigneur Dieu fit la terre et le ciel, il n’y avait encore sur la terre aucun arbuste des champs, et aucune herbe des champs n’avait encore germé, car le Seigneur Dieu n’avait pas fait pleuvoir sur la terre et il n’y avait pas d’homme pour cultiver le sol ; mais un flux montait de la terre et irriguait toute la surface du sol.</a:t>
            </a:r>
          </a:p>
          <a:p>
            <a:pPr marL="0" indent="0">
              <a:buNone/>
            </a:pPr>
            <a:r>
              <a:rPr lang="fr-FR" sz="2400" dirty="0" err="1">
                <a:effectLst/>
                <a:latin typeface="Aptos" panose="02110004020202020204"/>
                <a:ea typeface="Aptos" panose="02110004020202020204"/>
                <a:cs typeface="Times New Roman" panose="02020603050405020304" pitchFamily="18" charset="0"/>
              </a:rPr>
              <a:t>Gn</a:t>
            </a:r>
            <a:r>
              <a:rPr lang="fr-FR" sz="2400" dirty="0">
                <a:effectLst/>
                <a:latin typeface="Aptos" panose="02110004020202020204"/>
                <a:ea typeface="Aptos" panose="02110004020202020204"/>
                <a:cs typeface="Times New Roman" panose="02020603050405020304" pitchFamily="18" charset="0"/>
              </a:rPr>
              <a:t> 2, 4-6</a:t>
            </a:r>
            <a:endParaRPr lang="fr-FR" sz="3600" dirty="0"/>
          </a:p>
        </p:txBody>
      </p:sp>
      <p:sp>
        <p:nvSpPr>
          <p:cNvPr id="5" name="Flèche : gauche 4">
            <a:hlinkClick r:id="rId2" action="ppaction://hlinksldjump"/>
            <a:extLst>
              <a:ext uri="{FF2B5EF4-FFF2-40B4-BE49-F238E27FC236}">
                <a16:creationId xmlns:a16="http://schemas.microsoft.com/office/drawing/2014/main" id="{D2B2F7E1-BFFF-D655-0C30-BA79FDE22DD2}"/>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9670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B0639-9A9D-2426-A63C-F30300EDA222}"/>
              </a:ext>
            </a:extLst>
          </p:cNvPr>
          <p:cNvSpPr>
            <a:spLocks noGrp="1"/>
          </p:cNvSpPr>
          <p:nvPr>
            <p:ph type="title"/>
          </p:nvPr>
        </p:nvSpPr>
        <p:spPr/>
        <p:txBody>
          <a:bodyPr>
            <a:normAutofit/>
          </a:bodyPr>
          <a:lstStyle/>
          <a:p>
            <a:pPr algn="ctr"/>
            <a:r>
              <a:rPr lang="fr-FR" dirty="0">
                <a:effectLst/>
                <a:latin typeface="Aptos" panose="02110004020202020204"/>
                <a:ea typeface="Aptos" panose="02110004020202020204"/>
                <a:cs typeface="Times New Roman" panose="02020603050405020304" pitchFamily="18" charset="0"/>
              </a:rPr>
              <a:t>L’eau qui jaillit du rocher, source de vie</a:t>
            </a:r>
            <a:endParaRPr lang="fr-FR" dirty="0"/>
          </a:p>
        </p:txBody>
      </p:sp>
      <p:sp>
        <p:nvSpPr>
          <p:cNvPr id="3" name="Espace réservé du contenu 2">
            <a:extLst>
              <a:ext uri="{FF2B5EF4-FFF2-40B4-BE49-F238E27FC236}">
                <a16:creationId xmlns:a16="http://schemas.microsoft.com/office/drawing/2014/main" id="{E3D6511E-9065-6246-0450-FDA6495ACF91}"/>
              </a:ext>
            </a:extLst>
          </p:cNvPr>
          <p:cNvSpPr>
            <a:spLocks noGrp="1"/>
          </p:cNvSpPr>
          <p:nvPr>
            <p:ph sz="half" idx="1"/>
          </p:nvPr>
        </p:nvSpPr>
        <p:spPr>
          <a:xfrm>
            <a:off x="914400" y="2358189"/>
            <a:ext cx="5181600" cy="3401679"/>
          </a:xfrm>
          <a:solidFill>
            <a:schemeClr val="tx2">
              <a:lumMod val="10000"/>
              <a:lumOff val="90000"/>
            </a:schemeClr>
          </a:solidFill>
        </p:spPr>
        <p:txBody>
          <a:bodyPr>
            <a:normAutofit/>
          </a:bodyPr>
          <a:lstStyle/>
          <a:p>
            <a:pPr marL="0" indent="0">
              <a:buNone/>
            </a:pPr>
            <a:r>
              <a:rPr lang="fr-FR" i="1" dirty="0">
                <a:effectLst/>
                <a:latin typeface="Aptos" panose="02110004020202020204"/>
                <a:ea typeface="Aptos" panose="02110004020202020204"/>
                <a:cs typeface="Times New Roman" panose="02020603050405020304" pitchFamily="18" charset="0"/>
              </a:rPr>
              <a:t>Puis Moïse leva la main et frappa deux fois le rocher avec sa verge. Il sortit de l'eau en abondance. L'assemblée but, et le bétail aussi.</a:t>
            </a:r>
            <a:r>
              <a:rPr lang="fr-FR" dirty="0">
                <a:effectLst/>
                <a:latin typeface="Aptos" panose="02110004020202020204"/>
                <a:ea typeface="Aptos" panose="02110004020202020204"/>
                <a:cs typeface="Times New Roman" panose="02020603050405020304" pitchFamily="18" charset="0"/>
              </a:rPr>
              <a:t> » </a:t>
            </a:r>
          </a:p>
          <a:p>
            <a:pPr marL="0" indent="0">
              <a:buNone/>
            </a:pPr>
            <a:r>
              <a:rPr lang="fr-FR" dirty="0">
                <a:effectLst/>
                <a:latin typeface="Aptos" panose="02110004020202020204"/>
                <a:ea typeface="Aptos" panose="02110004020202020204"/>
                <a:cs typeface="Times New Roman" panose="02020603050405020304" pitchFamily="18" charset="0"/>
              </a:rPr>
              <a:t>Nombres, 20, 1-11</a:t>
            </a:r>
            <a:endParaRPr lang="fr-FR" sz="4000" dirty="0"/>
          </a:p>
        </p:txBody>
      </p:sp>
      <p:sp>
        <p:nvSpPr>
          <p:cNvPr id="4" name="Espace réservé du contenu 3">
            <a:extLst>
              <a:ext uri="{FF2B5EF4-FFF2-40B4-BE49-F238E27FC236}">
                <a16:creationId xmlns:a16="http://schemas.microsoft.com/office/drawing/2014/main" id="{AF408698-EEEA-815E-D5CB-3E9752AFFAFD}"/>
              </a:ext>
            </a:extLst>
          </p:cNvPr>
          <p:cNvSpPr>
            <a:spLocks noGrp="1"/>
          </p:cNvSpPr>
          <p:nvPr>
            <p:ph sz="half" idx="2"/>
          </p:nvPr>
        </p:nvSpPr>
        <p:spPr>
          <a:xfrm>
            <a:off x="6172202" y="2358189"/>
            <a:ext cx="5181600" cy="3401680"/>
          </a:xfrm>
          <a:solidFill>
            <a:schemeClr val="tx2">
              <a:lumMod val="10000"/>
              <a:lumOff val="90000"/>
            </a:schemeClr>
          </a:solidFill>
        </p:spPr>
        <p:txBody>
          <a:bodyPr>
            <a:normAutofit/>
          </a:bodyPr>
          <a:lstStyle/>
          <a:p>
            <a:pPr marL="220980" indent="0">
              <a:buNone/>
            </a:pPr>
            <a:r>
              <a:rPr lang="fr-FR" i="1" u="sng" dirty="0">
                <a:solidFill>
                  <a:srgbClr val="000000"/>
                </a:solidFill>
                <a:effectLst/>
                <a:latin typeface="Helvetica" panose="020B0604020202020204" pitchFamily="34" charset="0"/>
                <a:ea typeface="Arial Unicode MS"/>
                <a:cs typeface="Arial Unicode MS"/>
                <a:hlinkClick r:id="rId2"/>
              </a:rPr>
              <a:t>15</a:t>
            </a:r>
            <a:r>
              <a:rPr lang="fr-FR" i="1" dirty="0">
                <a:solidFill>
                  <a:srgbClr val="000000"/>
                </a:solidFill>
                <a:effectLst/>
                <a:latin typeface="Helvetica" panose="020B0604020202020204" pitchFamily="34" charset="0"/>
                <a:ea typeface="Arial Unicode MS"/>
                <a:cs typeface="Arial Unicode MS"/>
              </a:rPr>
              <a:t>Il fendit des rochers dans le désert, Et il donna à boire comme des flots abondants; </a:t>
            </a:r>
            <a:r>
              <a:rPr lang="fr-FR" i="1" u="sng" dirty="0">
                <a:solidFill>
                  <a:srgbClr val="000000"/>
                </a:solidFill>
                <a:effectLst/>
                <a:latin typeface="Helvetica" panose="020B0604020202020204" pitchFamily="34" charset="0"/>
                <a:ea typeface="Arial Unicode MS"/>
                <a:cs typeface="Arial Unicode MS"/>
                <a:hlinkClick r:id="rId3"/>
              </a:rPr>
              <a:t>16</a:t>
            </a:r>
            <a:r>
              <a:rPr lang="fr-FR" i="1" dirty="0">
                <a:solidFill>
                  <a:srgbClr val="000000"/>
                </a:solidFill>
                <a:effectLst/>
                <a:latin typeface="Helvetica" panose="020B0604020202020204" pitchFamily="34" charset="0"/>
                <a:ea typeface="Arial Unicode MS"/>
                <a:cs typeface="Arial Unicode MS"/>
              </a:rPr>
              <a:t>Du rocher il fit jaillir des sources, Et couler des eaux comme des fleuves.</a:t>
            </a:r>
          </a:p>
          <a:p>
            <a:pPr marL="220980" indent="0">
              <a:buNone/>
            </a:pPr>
            <a:r>
              <a:rPr lang="fr-FR" dirty="0">
                <a:solidFill>
                  <a:srgbClr val="000000"/>
                </a:solidFill>
                <a:effectLst/>
                <a:latin typeface="Helvetica" panose="020B0604020202020204" pitchFamily="34" charset="0"/>
                <a:ea typeface="Arial Unicode MS"/>
                <a:cs typeface="Arial Unicode MS"/>
              </a:rPr>
              <a:t>Ps 78, 15</a:t>
            </a:r>
          </a:p>
          <a:p>
            <a:pPr marL="449580"/>
            <a:endParaRPr lang="fr-FR" dirty="0">
              <a:solidFill>
                <a:srgbClr val="000000"/>
              </a:solidFill>
              <a:effectLst/>
              <a:latin typeface="Helvetica" panose="020B0604020202020204" pitchFamily="34" charset="0"/>
              <a:ea typeface="Arial Unicode MS"/>
              <a:cs typeface="Arial Unicode MS"/>
            </a:endParaRPr>
          </a:p>
          <a:p>
            <a:endParaRPr lang="fr-FR" sz="4000" dirty="0"/>
          </a:p>
        </p:txBody>
      </p:sp>
      <p:sp>
        <p:nvSpPr>
          <p:cNvPr id="5" name="Flèche : gauche 4">
            <a:hlinkClick r:id="rId4" action="ppaction://hlinksldjump"/>
            <a:extLst>
              <a:ext uri="{FF2B5EF4-FFF2-40B4-BE49-F238E27FC236}">
                <a16:creationId xmlns:a16="http://schemas.microsoft.com/office/drawing/2014/main" id="{CDA2D3E1-7538-E3EB-E6D0-E5503CC65954}"/>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0186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AE767E0-E86E-C034-5EC2-95F5E368F634}"/>
              </a:ext>
            </a:extLst>
          </p:cNvPr>
          <p:cNvSpPr>
            <a:spLocks noGrp="1"/>
          </p:cNvSpPr>
          <p:nvPr>
            <p:ph type="title"/>
          </p:nvPr>
        </p:nvSpPr>
        <p:spPr/>
        <p:txBody>
          <a:bodyPr/>
          <a:lstStyle/>
          <a:p>
            <a:pPr algn="ctr"/>
            <a:r>
              <a:rPr lang="fr-FR" dirty="0"/>
              <a:t>Éclairage des formes de l’eau </a:t>
            </a:r>
          </a:p>
        </p:txBody>
      </p:sp>
      <p:sp>
        <p:nvSpPr>
          <p:cNvPr id="6" name="Espace réservé du contenu 5">
            <a:extLst>
              <a:ext uri="{FF2B5EF4-FFF2-40B4-BE49-F238E27FC236}">
                <a16:creationId xmlns:a16="http://schemas.microsoft.com/office/drawing/2014/main" id="{93B7DA35-EB3D-AFA4-B1FB-AEC9EC757981}"/>
              </a:ext>
            </a:extLst>
          </p:cNvPr>
          <p:cNvSpPr>
            <a:spLocks noGrp="1"/>
          </p:cNvSpPr>
          <p:nvPr>
            <p:ph idx="1"/>
          </p:nvPr>
        </p:nvSpPr>
        <p:spPr>
          <a:xfrm>
            <a:off x="838200" y="2630905"/>
            <a:ext cx="10515600" cy="3546058"/>
          </a:xfrm>
        </p:spPr>
        <p:txBody>
          <a:bodyPr>
            <a:normAutofit/>
          </a:bodyPr>
          <a:lstStyle/>
          <a:p>
            <a:r>
              <a:rPr lang="fr-FR" sz="3200" kern="100" dirty="0">
                <a:effectLst/>
                <a:latin typeface="Aptos" panose="02110004020202020204"/>
                <a:ea typeface="Aptos" panose="02110004020202020204"/>
                <a:cs typeface="Times New Roman" panose="02020603050405020304" pitchFamily="18" charset="0"/>
              </a:rPr>
              <a:t>Ces différentes formes d’eau font écho à la distinction contemporaine (proposée par Falkenberg en 1995) entre l’eaux bleue (fleuves et océans) </a:t>
            </a:r>
          </a:p>
          <a:p>
            <a:r>
              <a:rPr lang="fr-FR" sz="3200" kern="100" dirty="0">
                <a:effectLst/>
                <a:latin typeface="Aptos" panose="02110004020202020204"/>
                <a:ea typeface="Aptos" panose="02110004020202020204"/>
                <a:cs typeface="Times New Roman" panose="02020603050405020304" pitchFamily="18" charset="0"/>
              </a:rPr>
              <a:t>et l’eau verte (sols arrosés par la pluie). </a:t>
            </a:r>
          </a:p>
          <a:p>
            <a:r>
              <a:rPr lang="fr-FR" sz="3200" kern="100" dirty="0">
                <a:effectLst/>
                <a:latin typeface="Aptos" panose="02110004020202020204"/>
                <a:ea typeface="Aptos" panose="02110004020202020204"/>
                <a:cs typeface="Times New Roman" panose="02020603050405020304" pitchFamily="18" charset="0"/>
              </a:rPr>
              <a:t>L’eau bleue représente 60 % des masses d’eau continentales, l’eau verte 40 %.</a:t>
            </a:r>
          </a:p>
          <a:p>
            <a:endParaRPr lang="fr-FR" sz="4400" dirty="0"/>
          </a:p>
        </p:txBody>
      </p:sp>
      <p:sp>
        <p:nvSpPr>
          <p:cNvPr id="2" name="Flèche : gauche 1">
            <a:hlinkClick r:id="rId2" action="ppaction://hlinksldjump"/>
            <a:extLst>
              <a:ext uri="{FF2B5EF4-FFF2-40B4-BE49-F238E27FC236}">
                <a16:creationId xmlns:a16="http://schemas.microsoft.com/office/drawing/2014/main" id="{CDAD162D-4B14-E560-1420-9BDF8AB6D6D7}"/>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9304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165356-34CC-C27F-B00A-3EE52FDC25D1}"/>
              </a:ext>
            </a:extLst>
          </p:cNvPr>
          <p:cNvSpPr txBox="1"/>
          <p:nvPr/>
        </p:nvSpPr>
        <p:spPr>
          <a:xfrm>
            <a:off x="6416842" y="1162871"/>
            <a:ext cx="2037347" cy="369332"/>
          </a:xfrm>
          <a:prstGeom prst="rect">
            <a:avLst/>
          </a:prstGeom>
          <a:noFill/>
          <a:ln>
            <a:noFill/>
          </a:ln>
        </p:spPr>
        <p:txBody>
          <a:bodyPr wrap="square" rtlCol="0">
            <a:spAutoFit/>
          </a:bodyPr>
          <a:lstStyle/>
          <a:p>
            <a:pPr algn="ctr"/>
            <a:r>
              <a:rPr lang="fr-FR" dirty="0"/>
              <a:t>Les nuages</a:t>
            </a:r>
          </a:p>
        </p:txBody>
      </p:sp>
      <p:sp>
        <p:nvSpPr>
          <p:cNvPr id="9" name="ZoneTexte 8">
            <a:extLst>
              <a:ext uri="{FF2B5EF4-FFF2-40B4-BE49-F238E27FC236}">
                <a16:creationId xmlns:a16="http://schemas.microsoft.com/office/drawing/2014/main" id="{CA391024-A6FF-B24F-2B1C-14F574B9853E}"/>
              </a:ext>
            </a:extLst>
          </p:cNvPr>
          <p:cNvSpPr txBox="1"/>
          <p:nvPr/>
        </p:nvSpPr>
        <p:spPr>
          <a:xfrm>
            <a:off x="6882061" y="5325799"/>
            <a:ext cx="2021306" cy="923330"/>
          </a:xfrm>
          <a:prstGeom prst="rect">
            <a:avLst/>
          </a:prstGeom>
          <a:solidFill>
            <a:schemeClr val="accent3">
              <a:lumMod val="40000"/>
              <a:lumOff val="60000"/>
            </a:schemeClr>
          </a:solidFill>
        </p:spPr>
        <p:txBody>
          <a:bodyPr wrap="square" rtlCol="0">
            <a:spAutoFit/>
          </a:bodyPr>
          <a:lstStyle/>
          <a:p>
            <a:pPr algn="ctr"/>
            <a:r>
              <a:rPr lang="fr-FR" sz="3600" dirty="0"/>
              <a:t>Les forêts</a:t>
            </a:r>
          </a:p>
          <a:p>
            <a:pPr algn="ctr"/>
            <a:endParaRPr lang="fr-FR" dirty="0"/>
          </a:p>
        </p:txBody>
      </p:sp>
      <p:sp>
        <p:nvSpPr>
          <p:cNvPr id="10" name="Ellipse 9">
            <a:extLst>
              <a:ext uri="{FF2B5EF4-FFF2-40B4-BE49-F238E27FC236}">
                <a16:creationId xmlns:a16="http://schemas.microsoft.com/office/drawing/2014/main" id="{657445C9-1487-2FC4-D2DC-2B79ED00197A}"/>
              </a:ext>
            </a:extLst>
          </p:cNvPr>
          <p:cNvSpPr/>
          <p:nvPr/>
        </p:nvSpPr>
        <p:spPr>
          <a:xfrm>
            <a:off x="2021303" y="465041"/>
            <a:ext cx="7587915" cy="1475874"/>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06D5A962-FA91-DDE1-8F32-FED7AB4AF4DE}"/>
              </a:ext>
            </a:extLst>
          </p:cNvPr>
          <p:cNvSpPr txBox="1"/>
          <p:nvPr/>
        </p:nvSpPr>
        <p:spPr>
          <a:xfrm>
            <a:off x="2149640" y="5325799"/>
            <a:ext cx="4748463" cy="923330"/>
          </a:xfrm>
          <a:prstGeom prst="rect">
            <a:avLst/>
          </a:prstGeom>
          <a:solidFill>
            <a:schemeClr val="accent1">
              <a:lumMod val="40000"/>
              <a:lumOff val="60000"/>
            </a:schemeClr>
          </a:solidFill>
        </p:spPr>
        <p:txBody>
          <a:bodyPr wrap="square" rtlCol="0">
            <a:spAutoFit/>
          </a:bodyPr>
          <a:lstStyle/>
          <a:p>
            <a:pPr algn="ctr"/>
            <a:r>
              <a:rPr lang="fr-FR" sz="3600" b="1" dirty="0"/>
              <a:t>Les océans</a:t>
            </a:r>
          </a:p>
          <a:p>
            <a:pPr algn="ctr"/>
            <a:endParaRPr lang="fr-FR" b="1" dirty="0"/>
          </a:p>
        </p:txBody>
      </p:sp>
      <p:sp>
        <p:nvSpPr>
          <p:cNvPr id="12" name="Flèche : courbe vers la gauche 11">
            <a:extLst>
              <a:ext uri="{FF2B5EF4-FFF2-40B4-BE49-F238E27FC236}">
                <a16:creationId xmlns:a16="http://schemas.microsoft.com/office/drawing/2014/main" id="{1B4AD13A-6EE8-A7E9-7417-EA41CE77959C}"/>
              </a:ext>
            </a:extLst>
          </p:cNvPr>
          <p:cNvSpPr/>
          <p:nvPr/>
        </p:nvSpPr>
        <p:spPr>
          <a:xfrm rot="10800000">
            <a:off x="465217" y="769840"/>
            <a:ext cx="1556085" cy="4925289"/>
          </a:xfrm>
          <a:prstGeom prst="curvedLef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ZoneTexte 12">
            <a:extLst>
              <a:ext uri="{FF2B5EF4-FFF2-40B4-BE49-F238E27FC236}">
                <a16:creationId xmlns:a16="http://schemas.microsoft.com/office/drawing/2014/main" id="{923289F9-AABB-EAE5-DF10-81F595A71E5B}"/>
              </a:ext>
            </a:extLst>
          </p:cNvPr>
          <p:cNvSpPr txBox="1"/>
          <p:nvPr/>
        </p:nvSpPr>
        <p:spPr>
          <a:xfrm>
            <a:off x="8654716" y="3613031"/>
            <a:ext cx="3293527" cy="646331"/>
          </a:xfrm>
          <a:prstGeom prst="rect">
            <a:avLst/>
          </a:prstGeom>
          <a:solidFill>
            <a:schemeClr val="accent2">
              <a:lumMod val="20000"/>
              <a:lumOff val="80000"/>
            </a:schemeClr>
          </a:solidFill>
        </p:spPr>
        <p:txBody>
          <a:bodyPr wrap="square" rtlCol="0">
            <a:spAutoFit/>
          </a:bodyPr>
          <a:lstStyle/>
          <a:p>
            <a:pPr algn="ctr"/>
            <a:r>
              <a:rPr lang="fr-FR" sz="3600" dirty="0"/>
              <a:t>Le sol</a:t>
            </a:r>
          </a:p>
        </p:txBody>
      </p:sp>
      <p:sp>
        <p:nvSpPr>
          <p:cNvPr id="14" name="Flèche : bas 13">
            <a:extLst>
              <a:ext uri="{FF2B5EF4-FFF2-40B4-BE49-F238E27FC236}">
                <a16:creationId xmlns:a16="http://schemas.microsoft.com/office/drawing/2014/main" id="{E38077B5-DB82-B4A6-8657-950685BF1458}"/>
              </a:ext>
            </a:extLst>
          </p:cNvPr>
          <p:cNvSpPr/>
          <p:nvPr/>
        </p:nvSpPr>
        <p:spPr>
          <a:xfrm>
            <a:off x="4523871" y="2117558"/>
            <a:ext cx="449182" cy="3064042"/>
          </a:xfrm>
          <a:prstGeom prst="down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bas 14">
            <a:extLst>
              <a:ext uri="{FF2B5EF4-FFF2-40B4-BE49-F238E27FC236}">
                <a16:creationId xmlns:a16="http://schemas.microsoft.com/office/drawing/2014/main" id="{9106E7C0-6B16-F5DC-5169-1E62141C9D7A}"/>
              </a:ext>
            </a:extLst>
          </p:cNvPr>
          <p:cNvSpPr/>
          <p:nvPr/>
        </p:nvSpPr>
        <p:spPr>
          <a:xfrm>
            <a:off x="7074570" y="2117558"/>
            <a:ext cx="449182" cy="3064042"/>
          </a:xfrm>
          <a:prstGeom prst="down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a:extLst>
              <a:ext uri="{FF2B5EF4-FFF2-40B4-BE49-F238E27FC236}">
                <a16:creationId xmlns:a16="http://schemas.microsoft.com/office/drawing/2014/main" id="{FACAA368-D67A-85B3-260A-0F5660191612}"/>
              </a:ext>
            </a:extLst>
          </p:cNvPr>
          <p:cNvSpPr/>
          <p:nvPr/>
        </p:nvSpPr>
        <p:spPr>
          <a:xfrm>
            <a:off x="9384627" y="1700463"/>
            <a:ext cx="449182" cy="1949116"/>
          </a:xfrm>
          <a:prstGeom prst="down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gauche 17">
            <a:extLst>
              <a:ext uri="{FF2B5EF4-FFF2-40B4-BE49-F238E27FC236}">
                <a16:creationId xmlns:a16="http://schemas.microsoft.com/office/drawing/2014/main" id="{314D3661-00C5-9AFF-EBEE-BE723DEAEF39}"/>
              </a:ext>
            </a:extLst>
          </p:cNvPr>
          <p:cNvSpPr/>
          <p:nvPr/>
        </p:nvSpPr>
        <p:spPr>
          <a:xfrm rot="20861586">
            <a:off x="5499647" y="4565946"/>
            <a:ext cx="6432884" cy="840984"/>
          </a:xfrm>
          <a:prstGeom prst="lef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64F4AF17-76BC-CC00-27EC-51FB9216EFB4}"/>
              </a:ext>
            </a:extLst>
          </p:cNvPr>
          <p:cNvSpPr txBox="1"/>
          <p:nvPr/>
        </p:nvSpPr>
        <p:spPr>
          <a:xfrm rot="20856524">
            <a:off x="8128097" y="4530459"/>
            <a:ext cx="2681500" cy="646331"/>
          </a:xfrm>
          <a:prstGeom prst="rect">
            <a:avLst/>
          </a:prstGeom>
          <a:noFill/>
        </p:spPr>
        <p:txBody>
          <a:bodyPr wrap="square" rtlCol="0">
            <a:spAutoFit/>
          </a:bodyPr>
          <a:lstStyle/>
          <a:p>
            <a:pPr algn="ctr"/>
            <a:r>
              <a:rPr lang="fr-FR" sz="3600" dirty="0"/>
              <a:t>Cours</a:t>
            </a:r>
            <a:r>
              <a:rPr lang="fr-FR" dirty="0"/>
              <a:t> </a:t>
            </a:r>
            <a:r>
              <a:rPr lang="fr-FR" sz="3600" dirty="0"/>
              <a:t>d’eau</a:t>
            </a:r>
          </a:p>
        </p:txBody>
      </p:sp>
      <p:sp>
        <p:nvSpPr>
          <p:cNvPr id="21" name="ZoneTexte 20">
            <a:extLst>
              <a:ext uri="{FF2B5EF4-FFF2-40B4-BE49-F238E27FC236}">
                <a16:creationId xmlns:a16="http://schemas.microsoft.com/office/drawing/2014/main" id="{BB15F0FA-E9C8-509C-7B47-A56AFFDD176A}"/>
              </a:ext>
            </a:extLst>
          </p:cNvPr>
          <p:cNvSpPr txBox="1"/>
          <p:nvPr/>
        </p:nvSpPr>
        <p:spPr>
          <a:xfrm>
            <a:off x="4143184" y="801563"/>
            <a:ext cx="2681500" cy="646331"/>
          </a:xfrm>
          <a:prstGeom prst="rect">
            <a:avLst/>
          </a:prstGeom>
          <a:noFill/>
        </p:spPr>
        <p:txBody>
          <a:bodyPr wrap="square" rtlCol="0">
            <a:spAutoFit/>
          </a:bodyPr>
          <a:lstStyle/>
          <a:p>
            <a:pPr algn="ctr"/>
            <a:r>
              <a:rPr lang="fr-FR" sz="3600" dirty="0"/>
              <a:t>Nuages</a:t>
            </a:r>
          </a:p>
        </p:txBody>
      </p:sp>
      <p:sp>
        <p:nvSpPr>
          <p:cNvPr id="22" name="Flèche : courbe vers la droite 21">
            <a:extLst>
              <a:ext uri="{FF2B5EF4-FFF2-40B4-BE49-F238E27FC236}">
                <a16:creationId xmlns:a16="http://schemas.microsoft.com/office/drawing/2014/main" id="{750714F5-56CA-4908-0B8B-C0E94599666D}"/>
              </a:ext>
            </a:extLst>
          </p:cNvPr>
          <p:cNvSpPr/>
          <p:nvPr/>
        </p:nvSpPr>
        <p:spPr>
          <a:xfrm>
            <a:off x="8435683" y="3815353"/>
            <a:ext cx="279947" cy="923330"/>
          </a:xfrm>
          <a:prstGeom prst="curved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ZoneTexte 22">
            <a:extLst>
              <a:ext uri="{FF2B5EF4-FFF2-40B4-BE49-F238E27FC236}">
                <a16:creationId xmlns:a16="http://schemas.microsoft.com/office/drawing/2014/main" id="{51E3D5A8-AF0D-81F1-909B-04606C1F79D4}"/>
              </a:ext>
            </a:extLst>
          </p:cNvPr>
          <p:cNvSpPr txBox="1"/>
          <p:nvPr/>
        </p:nvSpPr>
        <p:spPr>
          <a:xfrm>
            <a:off x="3815552" y="3289865"/>
            <a:ext cx="2681500" cy="646331"/>
          </a:xfrm>
          <a:prstGeom prst="rect">
            <a:avLst/>
          </a:prstGeom>
          <a:noFill/>
        </p:spPr>
        <p:txBody>
          <a:bodyPr wrap="square" rtlCol="0">
            <a:spAutoFit/>
          </a:bodyPr>
          <a:lstStyle/>
          <a:p>
            <a:pPr algn="ctr"/>
            <a:r>
              <a:rPr lang="fr-FR" sz="3600" dirty="0"/>
              <a:t>La pluie</a:t>
            </a:r>
          </a:p>
        </p:txBody>
      </p:sp>
      <p:sp>
        <p:nvSpPr>
          <p:cNvPr id="2" name="Titre 1">
            <a:extLst>
              <a:ext uri="{FF2B5EF4-FFF2-40B4-BE49-F238E27FC236}">
                <a16:creationId xmlns:a16="http://schemas.microsoft.com/office/drawing/2014/main" id="{F7C1A838-8476-750D-4E39-80539102B4AC}"/>
              </a:ext>
            </a:extLst>
          </p:cNvPr>
          <p:cNvSpPr>
            <a:spLocks noGrp="1"/>
          </p:cNvSpPr>
          <p:nvPr>
            <p:ph type="title"/>
          </p:nvPr>
        </p:nvSpPr>
        <p:spPr>
          <a:xfrm>
            <a:off x="7654529" y="164633"/>
            <a:ext cx="4358560" cy="573159"/>
          </a:xfrm>
        </p:spPr>
        <p:txBody>
          <a:bodyPr>
            <a:normAutofit fontScale="90000"/>
          </a:bodyPr>
          <a:lstStyle/>
          <a:p>
            <a:r>
              <a:rPr lang="fr-FR" dirty="0"/>
              <a:t>Le cycle de l’eau</a:t>
            </a:r>
          </a:p>
        </p:txBody>
      </p:sp>
      <p:sp>
        <p:nvSpPr>
          <p:cNvPr id="3" name="Flèche : gauche 2">
            <a:hlinkClick r:id="rId2" action="ppaction://hlinksldjump"/>
            <a:extLst>
              <a:ext uri="{FF2B5EF4-FFF2-40B4-BE49-F238E27FC236}">
                <a16:creationId xmlns:a16="http://schemas.microsoft.com/office/drawing/2014/main" id="{A9355BAD-CC82-521E-9B4E-F3A8FD31A3C1}"/>
              </a:ext>
            </a:extLst>
          </p:cNvPr>
          <p:cNvSpPr/>
          <p:nvPr/>
        </p:nvSpPr>
        <p:spPr>
          <a:xfrm>
            <a:off x="10475495" y="6176963"/>
            <a:ext cx="878305" cy="3159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bas 5">
            <a:extLst>
              <a:ext uri="{FF2B5EF4-FFF2-40B4-BE49-F238E27FC236}">
                <a16:creationId xmlns:a16="http://schemas.microsoft.com/office/drawing/2014/main" id="{07C9FFE2-3513-5931-30BE-1FA652FD5B70}"/>
              </a:ext>
            </a:extLst>
          </p:cNvPr>
          <p:cNvSpPr/>
          <p:nvPr/>
        </p:nvSpPr>
        <p:spPr>
          <a:xfrm rot="10800000">
            <a:off x="7664175" y="2108567"/>
            <a:ext cx="423512" cy="2984586"/>
          </a:xfrm>
          <a:prstGeom prst="down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4F623C64-7BE0-59E6-4F9A-A802337342AD}"/>
              </a:ext>
            </a:extLst>
          </p:cNvPr>
          <p:cNvSpPr txBox="1"/>
          <p:nvPr/>
        </p:nvSpPr>
        <p:spPr>
          <a:xfrm>
            <a:off x="6221867" y="2528031"/>
            <a:ext cx="2213816" cy="1754326"/>
          </a:xfrm>
          <a:prstGeom prst="rect">
            <a:avLst/>
          </a:prstGeom>
          <a:noFill/>
        </p:spPr>
        <p:txBody>
          <a:bodyPr wrap="square" rtlCol="0">
            <a:spAutoFit/>
          </a:bodyPr>
          <a:lstStyle/>
          <a:p>
            <a:pPr algn="ctr"/>
            <a:r>
              <a:rPr lang="fr-FR" sz="3600" dirty="0"/>
              <a:t>Le petit cycle de l’eau</a:t>
            </a:r>
          </a:p>
        </p:txBody>
      </p:sp>
    </p:spTree>
    <p:extLst>
      <p:ext uri="{BB962C8B-B14F-4D97-AF65-F5344CB8AC3E}">
        <p14:creationId xmlns:p14="http://schemas.microsoft.com/office/powerpoint/2010/main" val="89095946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2019</TotalTime>
  <Words>3332</Words>
  <Application>Microsoft Office PowerPoint</Application>
  <PresentationFormat>Grand écran</PresentationFormat>
  <Paragraphs>206</Paragraphs>
  <Slides>30</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Aptos</vt:lpstr>
      <vt:lpstr>Aptos Display</vt:lpstr>
      <vt:lpstr>Arial</vt:lpstr>
      <vt:lpstr>Calibri</vt:lpstr>
      <vt:lpstr>Helvetica</vt:lpstr>
      <vt:lpstr>Thème Office</vt:lpstr>
      <vt:lpstr>L’eau dans la Bible</vt:lpstr>
      <vt:lpstr>Présentation PowerPoint</vt:lpstr>
      <vt:lpstr>Les masses d’eau, Genèse 1</vt:lpstr>
      <vt:lpstr>Les fleuves, Gn 2</vt:lpstr>
      <vt:lpstr>Carte des fleuves </vt:lpstr>
      <vt:lpstr>La pluie</vt:lpstr>
      <vt:lpstr>L’eau qui jaillit du rocher, source de vie</vt:lpstr>
      <vt:lpstr>Éclairage des formes de l’eau </vt:lpstr>
      <vt:lpstr>Le cycle de l’eau</vt:lpstr>
      <vt:lpstr>L’eau rare et abondante</vt:lpstr>
      <vt:lpstr>Jérusalem l’eau contre l’ennemi</vt:lpstr>
      <vt:lpstr>L’eau pour Jérusalem</vt:lpstr>
      <vt:lpstr>Eclairage : crues et sécheresses des cours d’eau</vt:lpstr>
      <vt:lpstr>Eclairage consommation d’eau</vt:lpstr>
      <vt:lpstr>L’eau un bienfait et un danger 1 L’océan</vt:lpstr>
      <vt:lpstr>3 Le déluge, source de mort et de nouvelle vie</vt:lpstr>
      <vt:lpstr>Le déluge dans les mythes</vt:lpstr>
      <vt:lpstr>L’eau une frontière, un passage</vt:lpstr>
      <vt:lpstr>L’eau qui purifie</vt:lpstr>
      <vt:lpstr>Les eaux polluées</vt:lpstr>
      <vt:lpstr>Eclairages purification spi</vt:lpstr>
      <vt:lpstr>Eclairages purification sc </vt:lpstr>
      <vt:lpstr>L’eau un danger et un bienfait Le Nil et Cana</vt:lpstr>
      <vt:lpstr>L’eau se transforme</vt:lpstr>
      <vt:lpstr>L’eau et l’esprit</vt:lpstr>
      <vt:lpstr>Dieu, l’eau vers l’homme et la nature</vt:lpstr>
      <vt:lpstr>L’eau un bien commun</vt:lpstr>
      <vt:lpstr>Eclairage bien commun</vt:lpstr>
      <vt:lpstr>L’apocalypse</vt:lpstr>
      <vt:lpstr>L’eau un appel à la conversion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ducrest.arnaud@outlook.fr</dc:creator>
  <cp:lastModifiedBy>ducrest.arnaud@outlook.fr</cp:lastModifiedBy>
  <cp:revision>21</cp:revision>
  <dcterms:created xsi:type="dcterms:W3CDTF">2024-11-14T21:17:06Z</dcterms:created>
  <dcterms:modified xsi:type="dcterms:W3CDTF">2025-01-13T08:37:55Z</dcterms:modified>
</cp:coreProperties>
</file>